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25"/>
  </p:notesMasterIdLst>
  <p:handoutMasterIdLst>
    <p:handoutMasterId r:id="rId26"/>
  </p:handoutMasterIdLst>
  <p:sldIdLst>
    <p:sldId id="264" r:id="rId3"/>
    <p:sldId id="276" r:id="rId4"/>
    <p:sldId id="283" r:id="rId5"/>
    <p:sldId id="282" r:id="rId6"/>
    <p:sldId id="284" r:id="rId7"/>
    <p:sldId id="285" r:id="rId8"/>
    <p:sldId id="286" r:id="rId9"/>
    <p:sldId id="287" r:id="rId10"/>
    <p:sldId id="288" r:id="rId11"/>
    <p:sldId id="290" r:id="rId12"/>
    <p:sldId id="291" r:id="rId13"/>
    <p:sldId id="289" r:id="rId14"/>
    <p:sldId id="292" r:id="rId15"/>
    <p:sldId id="293" r:id="rId16"/>
    <p:sldId id="294" r:id="rId17"/>
    <p:sldId id="295" r:id="rId18"/>
    <p:sldId id="296" r:id="rId19"/>
    <p:sldId id="297" r:id="rId20"/>
    <p:sldId id="298" r:id="rId21"/>
    <p:sldId id="299" r:id="rId22"/>
    <p:sldId id="270" r:id="rId23"/>
    <p:sldId id="266" r:id="rId2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howGuides="1">
      <p:cViewPr varScale="1">
        <p:scale>
          <a:sx n="74" d="100"/>
          <a:sy n="74" d="100"/>
        </p:scale>
        <p:origin x="582" y="54"/>
      </p:cViewPr>
      <p:guideLst>
        <p:guide orient="horz" pos="2160"/>
        <p:guide orient="horz" pos="945"/>
        <p:guide orient="horz" pos="3888"/>
        <p:guide orient="horz" pos="192"/>
        <p:guide orient="horz" pos="1072"/>
        <p:guide pos="3839"/>
        <p:guide pos="704"/>
        <p:guide pos="7102"/>
      </p:guideLst>
    </p:cSldViewPr>
  </p:slideViewPr>
  <p:notesTextViewPr>
    <p:cViewPr>
      <p:scale>
        <a:sx n="1" d="1"/>
        <a:sy n="1" d="1"/>
      </p:scale>
      <p:origin x="0" y="0"/>
    </p:cViewPr>
  </p:notesTextViewPr>
  <p:notesViewPr>
    <p:cSldViewPr>
      <p:cViewPr varScale="1">
        <p:scale>
          <a:sx n="79" d="100"/>
          <a:sy n="79" d="100"/>
        </p:scale>
        <p:origin x="130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dirty="0">
              <a:solidFill>
                <a:schemeClr val="tx2"/>
              </a:solidFill>
            </a:endParaRPr>
          </a:p>
        </p:txBody>
      </p:sp>
      <p:sp>
        <p:nvSpPr>
          <p:cNvPr id="3" name="Rezervirano mjesto datum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hr-HR" smtClean="0">
                <a:solidFill>
                  <a:schemeClr val="tx2"/>
                </a:solidFill>
              </a:rPr>
              <a:t>01.09.2016.</a:t>
            </a:fld>
            <a:endParaRPr lang="hr-HR" dirty="0">
              <a:solidFill>
                <a:schemeClr val="tx2"/>
              </a:solidFill>
            </a:endParaRPr>
          </a:p>
        </p:txBody>
      </p:sp>
      <p:sp>
        <p:nvSpPr>
          <p:cNvPr id="4" name="Rezervirano mjesto podnožj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dirty="0">
              <a:solidFill>
                <a:schemeClr val="tx2"/>
              </a:solidFill>
            </a:endParaRPr>
          </a:p>
        </p:txBody>
      </p:sp>
      <p:sp>
        <p:nvSpPr>
          <p:cNvPr id="5" name="Rezervirano mjesto broja slajd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lang="hr-HR" smtClean="0">
                <a:solidFill>
                  <a:schemeClr val="tx2"/>
                </a:solidFill>
              </a:rPr>
              <a:t>‹#›</a:t>
            </a:fld>
            <a:endParaRPr lang="hr-H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lang="hr-HR" noProof="0" dirty="0"/>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hr-HR" noProof="0" smtClean="0"/>
              <a:pPr/>
              <a:t>01.09.2016.</a:t>
            </a:fld>
            <a:endParaRPr lang="hr-HR" noProof="0" dirty="0"/>
          </a:p>
        </p:txBody>
      </p:sp>
      <p:sp>
        <p:nvSpPr>
          <p:cNvPr id="4" name="Rezervirano mjesto slike slajd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hr-HR" noProof="0" dirty="0"/>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r-HR" noProof="0" dirty="0" smtClean="0"/>
              <a:t>Uredite stilove teksta matrice</a:t>
            </a:r>
          </a:p>
          <a:p>
            <a:pPr lvl="1"/>
            <a:r>
              <a:rPr lang="hr-HR" noProof="0" dirty="0" smtClean="0"/>
              <a:t>Druga razina</a:t>
            </a:r>
          </a:p>
          <a:p>
            <a:pPr lvl="2"/>
            <a:r>
              <a:rPr lang="hr-HR" noProof="0" dirty="0" smtClean="0"/>
              <a:t>Treća razina</a:t>
            </a:r>
          </a:p>
          <a:p>
            <a:pPr lvl="3"/>
            <a:r>
              <a:rPr lang="hr-HR" noProof="0" dirty="0" smtClean="0"/>
              <a:t>Četvrta razina</a:t>
            </a:r>
          </a:p>
          <a:p>
            <a:pPr lvl="4"/>
            <a:r>
              <a:rPr lang="hr-HR" noProof="0" dirty="0" smtClean="0"/>
              <a:t>Peta razina</a:t>
            </a:r>
            <a:endParaRPr lang="hr-HR" noProof="0" dirty="0"/>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lang="hr-HR" noProof="0" dirty="0"/>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lang="hr-HR" noProof="0" smtClean="0"/>
              <a:pPr/>
              <a:t>‹#›</a:t>
            </a:fld>
            <a:endParaRPr lang="hr-HR" noProof="0"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B8796F01-7154-41E0-B48B-A6921757531A}" type="slidenum">
              <a:rPr lang="hr-HR" smtClean="0"/>
              <a:pPr/>
              <a:t>2</a:t>
            </a:fld>
            <a:endParaRPr lang="hr-HR"/>
          </a:p>
        </p:txBody>
      </p:sp>
    </p:spTree>
    <p:extLst>
      <p:ext uri="{BB962C8B-B14F-4D97-AF65-F5344CB8AC3E}">
        <p14:creationId xmlns:p14="http://schemas.microsoft.com/office/powerpoint/2010/main" val="40082733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hr-HR" noProof="0" smtClean="0"/>
              <a:t>Uredite stil naslova matrice</a:t>
            </a:r>
            <a:endParaRPr lang="hr-HR" noProof="0" dirty="0"/>
          </a:p>
        </p:txBody>
      </p:sp>
      <p:sp>
        <p:nvSpPr>
          <p:cNvPr id="3" name="Podnaslov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hr-HR" noProof="0" smtClean="0"/>
              <a:t>Kliknite da biste uredili stil podnaslova matrice</a:t>
            </a:r>
            <a:endParaRPr lang="hr-HR"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noProof="0" smtClean="0"/>
              <a:t>Uredite stil naslova matrice</a:t>
            </a:r>
            <a:endParaRPr lang="hr-HR" noProof="0" dirty="0"/>
          </a:p>
        </p:txBody>
      </p:sp>
      <p:sp>
        <p:nvSpPr>
          <p:cNvPr id="3" name="Rezervirano mjesto okomitog teksta 2"/>
          <p:cNvSpPr>
            <a:spLocks noGrp="1"/>
          </p:cNvSpPr>
          <p:nvPr>
            <p:ph type="body" orient="vert" idx="1"/>
          </p:nvPr>
        </p:nvSpPr>
        <p:spPr/>
        <p:txBody>
          <a:bodyPr vert="eaVert"/>
          <a:lstStyle/>
          <a:p>
            <a:pPr lvl="0"/>
            <a:r>
              <a:rPr lang="hr-HR" noProof="0" smtClean="0"/>
              <a:t>Uredite stilove teksta matrice</a:t>
            </a:r>
          </a:p>
          <a:p>
            <a:pPr lvl="1"/>
            <a:r>
              <a:rPr lang="hr-HR" noProof="0" smtClean="0"/>
              <a:t>Druga razina</a:t>
            </a:r>
          </a:p>
          <a:p>
            <a:pPr lvl="2"/>
            <a:r>
              <a:rPr lang="hr-HR" noProof="0" smtClean="0"/>
              <a:t>Treća razina</a:t>
            </a:r>
          </a:p>
          <a:p>
            <a:pPr lvl="3"/>
            <a:r>
              <a:rPr lang="hr-HR" noProof="0" smtClean="0"/>
              <a:t>Četvrta razina</a:t>
            </a:r>
          </a:p>
          <a:p>
            <a:pPr lvl="4"/>
            <a:r>
              <a:rPr lang="hr-HR" noProof="0" smtClean="0"/>
              <a:t>Peta razina</a:t>
            </a:r>
            <a:endParaRPr lang="hr-HR" noProof="0" dirty="0"/>
          </a:p>
        </p:txBody>
      </p:sp>
      <p:sp>
        <p:nvSpPr>
          <p:cNvPr id="4" name="Rezervirano mjesto datuma 3"/>
          <p:cNvSpPr>
            <a:spLocks noGrp="1"/>
          </p:cNvSpPr>
          <p:nvPr>
            <p:ph type="dt" sz="half" idx="10"/>
          </p:nvPr>
        </p:nvSpPr>
        <p:spPr/>
        <p:txBody>
          <a:bodyPr/>
          <a:lstStyle/>
          <a:p>
            <a:fld id="{7AECB6C2-1084-4AED-A74A-DF028B0094EA}" type="datetimeFigureOut">
              <a:rPr lang="hr-HR" noProof="0" smtClean="0"/>
              <a:t>01.09.2016.</a:t>
            </a:fld>
            <a:endParaRPr lang="hr-HR" noProof="0" dirty="0"/>
          </a:p>
        </p:txBody>
      </p:sp>
      <p:sp>
        <p:nvSpPr>
          <p:cNvPr id="5" name="Rezervirano mjesto podnožja 4"/>
          <p:cNvSpPr>
            <a:spLocks noGrp="1"/>
          </p:cNvSpPr>
          <p:nvPr>
            <p:ph type="ftr" sz="quarter" idx="11"/>
          </p:nvPr>
        </p:nvSpPr>
        <p:spPr/>
        <p:txBody>
          <a:bodyPr/>
          <a:lstStyle/>
          <a:p>
            <a:endParaRPr lang="hr-HR" noProof="0" dirty="0"/>
          </a:p>
        </p:txBody>
      </p:sp>
      <p:sp>
        <p:nvSpPr>
          <p:cNvPr id="6" name="Rezervirano mjesto broja slajda 5"/>
          <p:cNvSpPr>
            <a:spLocks noGrp="1"/>
          </p:cNvSpPr>
          <p:nvPr>
            <p:ph type="sldNum" sz="quarter" idx="12"/>
          </p:nvPr>
        </p:nvSpPr>
        <p:spPr/>
        <p:txBody>
          <a:bodyPr/>
          <a:lstStyle/>
          <a:p>
            <a:fld id="{591C5AD9-787D-40FA-8A4D-16A055B9AF81}" type="slidenum">
              <a:rPr lang="hr-HR" noProof="0" smtClean="0"/>
              <a:t>‹#›</a:t>
            </a:fld>
            <a:endParaRPr lang="hr-HR"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9852633" y="274638"/>
            <a:ext cx="1422030" cy="5897561"/>
          </a:xfrm>
        </p:spPr>
        <p:txBody>
          <a:bodyPr vert="eaVert"/>
          <a:lstStyle/>
          <a:p>
            <a:r>
              <a:rPr lang="hr-HR" noProof="0" smtClean="0"/>
              <a:t>Uredite stil naslova matrice</a:t>
            </a:r>
            <a:endParaRPr lang="hr-HR" noProof="0" dirty="0"/>
          </a:p>
        </p:txBody>
      </p:sp>
      <p:sp>
        <p:nvSpPr>
          <p:cNvPr id="3" name="Rezervirano mjesto okomitog teksta 2"/>
          <p:cNvSpPr>
            <a:spLocks noGrp="1"/>
          </p:cNvSpPr>
          <p:nvPr>
            <p:ph type="body" orient="vert" idx="1"/>
          </p:nvPr>
        </p:nvSpPr>
        <p:spPr>
          <a:xfrm>
            <a:off x="1117309" y="274638"/>
            <a:ext cx="8532178" cy="5897561"/>
          </a:xfrm>
        </p:spPr>
        <p:txBody>
          <a:bodyPr vert="eaVert"/>
          <a:lstStyle/>
          <a:p>
            <a:pPr lvl="0"/>
            <a:r>
              <a:rPr lang="hr-HR" noProof="0" smtClean="0"/>
              <a:t>Uredite stilove teksta matrice</a:t>
            </a:r>
          </a:p>
          <a:p>
            <a:pPr lvl="1"/>
            <a:r>
              <a:rPr lang="hr-HR" noProof="0" smtClean="0"/>
              <a:t>Druga razina</a:t>
            </a:r>
          </a:p>
          <a:p>
            <a:pPr lvl="2"/>
            <a:r>
              <a:rPr lang="hr-HR" noProof="0" smtClean="0"/>
              <a:t>Treća razina</a:t>
            </a:r>
          </a:p>
          <a:p>
            <a:pPr lvl="3"/>
            <a:r>
              <a:rPr lang="hr-HR" noProof="0" smtClean="0"/>
              <a:t>Četvrta razina</a:t>
            </a:r>
          </a:p>
          <a:p>
            <a:pPr lvl="4"/>
            <a:r>
              <a:rPr lang="hr-HR" noProof="0" smtClean="0"/>
              <a:t>Peta razina</a:t>
            </a:r>
            <a:endParaRPr lang="hr-HR" noProof="0" dirty="0"/>
          </a:p>
        </p:txBody>
      </p:sp>
      <p:sp>
        <p:nvSpPr>
          <p:cNvPr id="4" name="Rezervirano mjesto datuma 3"/>
          <p:cNvSpPr>
            <a:spLocks noGrp="1"/>
          </p:cNvSpPr>
          <p:nvPr>
            <p:ph type="dt" sz="half" idx="10"/>
          </p:nvPr>
        </p:nvSpPr>
        <p:spPr/>
        <p:txBody>
          <a:bodyPr/>
          <a:lstStyle/>
          <a:p>
            <a:fld id="{7AECB6C2-1084-4AED-A74A-DF028B0094EA}" type="datetimeFigureOut">
              <a:rPr lang="hr-HR" noProof="0" smtClean="0"/>
              <a:t>01.09.2016.</a:t>
            </a:fld>
            <a:endParaRPr lang="hr-HR" noProof="0" dirty="0"/>
          </a:p>
        </p:txBody>
      </p:sp>
      <p:sp>
        <p:nvSpPr>
          <p:cNvPr id="5" name="Rezervirano mjesto podnožja 4"/>
          <p:cNvSpPr>
            <a:spLocks noGrp="1"/>
          </p:cNvSpPr>
          <p:nvPr>
            <p:ph type="ftr" sz="quarter" idx="11"/>
          </p:nvPr>
        </p:nvSpPr>
        <p:spPr/>
        <p:txBody>
          <a:bodyPr/>
          <a:lstStyle/>
          <a:p>
            <a:endParaRPr lang="hr-HR" noProof="0" dirty="0"/>
          </a:p>
        </p:txBody>
      </p:sp>
      <p:sp>
        <p:nvSpPr>
          <p:cNvPr id="6" name="Rezervirano mjesto broja slajda 5"/>
          <p:cNvSpPr>
            <a:spLocks noGrp="1"/>
          </p:cNvSpPr>
          <p:nvPr>
            <p:ph type="sldNum" sz="quarter" idx="12"/>
          </p:nvPr>
        </p:nvSpPr>
        <p:spPr/>
        <p:txBody>
          <a:bodyPr/>
          <a:lstStyle/>
          <a:p>
            <a:fld id="{591C5AD9-787D-40FA-8A4D-16A055B9AF81}" type="slidenum">
              <a:rPr lang="hr-HR" noProof="0" smtClean="0"/>
              <a:t>‹#›</a:t>
            </a:fld>
            <a:endParaRPr lang="hr-HR"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noProof="0" smtClean="0"/>
              <a:t>Uredite stil naslova matrice</a:t>
            </a:r>
            <a:endParaRPr lang="hr-HR" noProof="0" dirty="0"/>
          </a:p>
        </p:txBody>
      </p:sp>
      <p:sp>
        <p:nvSpPr>
          <p:cNvPr id="3" name="Rezervirano mjesto sadržaja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hr-HR" noProof="0" smtClean="0"/>
              <a:t>Uredite stilove teksta matrice</a:t>
            </a:r>
          </a:p>
          <a:p>
            <a:pPr lvl="1"/>
            <a:r>
              <a:rPr lang="hr-HR" noProof="0" smtClean="0"/>
              <a:t>Druga razina</a:t>
            </a:r>
          </a:p>
          <a:p>
            <a:pPr lvl="2"/>
            <a:r>
              <a:rPr lang="hr-HR" noProof="0" smtClean="0"/>
              <a:t>Treća razina</a:t>
            </a:r>
          </a:p>
          <a:p>
            <a:pPr lvl="3"/>
            <a:r>
              <a:rPr lang="hr-HR" noProof="0" smtClean="0"/>
              <a:t>Četvrta razina</a:t>
            </a:r>
          </a:p>
          <a:p>
            <a:pPr lvl="4"/>
            <a:r>
              <a:rPr lang="hr-HR" noProof="0" smtClean="0"/>
              <a:t>Peta razina</a:t>
            </a:r>
            <a:endParaRPr lang="hr-HR" noProof="0" dirty="0"/>
          </a:p>
        </p:txBody>
      </p:sp>
      <p:sp>
        <p:nvSpPr>
          <p:cNvPr id="4" name="Rezervirano mjesto datuma 3"/>
          <p:cNvSpPr>
            <a:spLocks noGrp="1"/>
          </p:cNvSpPr>
          <p:nvPr>
            <p:ph type="dt" sz="half" idx="10"/>
          </p:nvPr>
        </p:nvSpPr>
        <p:spPr/>
        <p:txBody>
          <a:bodyPr/>
          <a:lstStyle/>
          <a:p>
            <a:fld id="{8B5A30F4-0B4E-4E4B-BC36-C30CD13F4E17}" type="datetimeFigureOut">
              <a:rPr lang="hr-HR" noProof="0" smtClean="0"/>
              <a:t>01.09.2016.</a:t>
            </a:fld>
            <a:endParaRPr lang="hr-HR" noProof="0" dirty="0"/>
          </a:p>
        </p:txBody>
      </p:sp>
      <p:sp>
        <p:nvSpPr>
          <p:cNvPr id="5" name="Rezervirano mjesto podnožja 4"/>
          <p:cNvSpPr>
            <a:spLocks noGrp="1"/>
          </p:cNvSpPr>
          <p:nvPr>
            <p:ph type="ftr" sz="quarter" idx="11"/>
          </p:nvPr>
        </p:nvSpPr>
        <p:spPr/>
        <p:txBody>
          <a:bodyPr/>
          <a:lstStyle/>
          <a:p>
            <a:endParaRPr lang="hr-HR" noProof="0" dirty="0"/>
          </a:p>
        </p:txBody>
      </p:sp>
      <p:sp>
        <p:nvSpPr>
          <p:cNvPr id="6" name="Rezervirano mjesto broja slajda 5"/>
          <p:cNvSpPr>
            <a:spLocks noGrp="1"/>
          </p:cNvSpPr>
          <p:nvPr>
            <p:ph type="sldNum" sz="quarter" idx="12"/>
          </p:nvPr>
        </p:nvSpPr>
        <p:spPr/>
        <p:txBody>
          <a:bodyPr/>
          <a:lstStyle/>
          <a:p>
            <a:fld id="{DA60BA0E-20D0-4E7C-B286-26C960A6788F}" type="slidenum">
              <a:rPr lang="hr-HR" noProof="0" smtClean="0"/>
              <a:t>‹#›</a:t>
            </a:fld>
            <a:endParaRPr lang="hr-HR"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odjeljka">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hr-HR" noProof="0" smtClean="0"/>
              <a:t>Uredite stil naslova matrice</a:t>
            </a:r>
            <a:endParaRPr lang="hr-HR" noProof="0" dirty="0"/>
          </a:p>
        </p:txBody>
      </p:sp>
      <p:sp>
        <p:nvSpPr>
          <p:cNvPr id="3" name="Rezervirano mjesto teksta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hr-HR" noProof="0" smtClean="0"/>
              <a:t>Uredite stilove teksta matrice</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noProof="0" smtClean="0"/>
              <a:t>Uredite stil naslova matrice</a:t>
            </a:r>
            <a:endParaRPr lang="hr-HR" noProof="0" dirty="0"/>
          </a:p>
        </p:txBody>
      </p:sp>
      <p:sp>
        <p:nvSpPr>
          <p:cNvPr id="3" name="Rezervirano mjesto sadržaja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hr-HR" noProof="0" smtClean="0"/>
              <a:t>Uredite stilove teksta matrice</a:t>
            </a:r>
          </a:p>
          <a:p>
            <a:pPr lvl="1"/>
            <a:r>
              <a:rPr lang="hr-HR" noProof="0" smtClean="0"/>
              <a:t>Druga razina</a:t>
            </a:r>
          </a:p>
          <a:p>
            <a:pPr lvl="2"/>
            <a:r>
              <a:rPr lang="hr-HR" noProof="0" smtClean="0"/>
              <a:t>Treća razina</a:t>
            </a:r>
          </a:p>
          <a:p>
            <a:pPr lvl="3"/>
            <a:r>
              <a:rPr lang="hr-HR" noProof="0" smtClean="0"/>
              <a:t>Četvrta razina</a:t>
            </a:r>
          </a:p>
          <a:p>
            <a:pPr lvl="4"/>
            <a:r>
              <a:rPr lang="hr-HR" noProof="0" smtClean="0"/>
              <a:t>Peta razina</a:t>
            </a:r>
            <a:endParaRPr lang="hr-HR" noProof="0" dirty="0"/>
          </a:p>
        </p:txBody>
      </p:sp>
      <p:sp>
        <p:nvSpPr>
          <p:cNvPr id="4" name="Rezervirano mjesto sadržaja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hr-HR" noProof="0" smtClean="0"/>
              <a:t>Uredite stilove teksta matrice</a:t>
            </a:r>
          </a:p>
          <a:p>
            <a:pPr lvl="1"/>
            <a:r>
              <a:rPr lang="hr-HR" noProof="0" smtClean="0"/>
              <a:t>Druga razina</a:t>
            </a:r>
          </a:p>
          <a:p>
            <a:pPr lvl="2"/>
            <a:r>
              <a:rPr lang="hr-HR" noProof="0" smtClean="0"/>
              <a:t>Treća razina</a:t>
            </a:r>
          </a:p>
          <a:p>
            <a:pPr lvl="3"/>
            <a:r>
              <a:rPr lang="hr-HR" noProof="0" smtClean="0"/>
              <a:t>Četvrta razina</a:t>
            </a:r>
          </a:p>
          <a:p>
            <a:pPr lvl="4"/>
            <a:r>
              <a:rPr lang="hr-HR" noProof="0" smtClean="0"/>
              <a:t>Peta razina</a:t>
            </a:r>
            <a:endParaRPr lang="hr-HR" noProof="0" dirty="0"/>
          </a:p>
        </p:txBody>
      </p:sp>
      <p:sp>
        <p:nvSpPr>
          <p:cNvPr id="5" name="Rezervirano mjesto datuma 4"/>
          <p:cNvSpPr>
            <a:spLocks noGrp="1"/>
          </p:cNvSpPr>
          <p:nvPr>
            <p:ph type="dt" sz="half" idx="10"/>
          </p:nvPr>
        </p:nvSpPr>
        <p:spPr/>
        <p:txBody>
          <a:bodyPr/>
          <a:lstStyle/>
          <a:p>
            <a:fld id="{2DD204D1-F9BD-4643-8480-6EA41EB484F1}" type="datetimeFigureOut">
              <a:rPr lang="hr-HR" noProof="0" smtClean="0"/>
              <a:t>01.09.2016.</a:t>
            </a:fld>
            <a:endParaRPr lang="hr-HR" noProof="0" dirty="0"/>
          </a:p>
        </p:txBody>
      </p:sp>
      <p:sp>
        <p:nvSpPr>
          <p:cNvPr id="6" name="Rezervirano mjesto podnožja 5"/>
          <p:cNvSpPr>
            <a:spLocks noGrp="1"/>
          </p:cNvSpPr>
          <p:nvPr>
            <p:ph type="ftr" sz="quarter" idx="11"/>
          </p:nvPr>
        </p:nvSpPr>
        <p:spPr/>
        <p:txBody>
          <a:bodyPr/>
          <a:lstStyle/>
          <a:p>
            <a:endParaRPr lang="hr-HR" noProof="0" dirty="0"/>
          </a:p>
        </p:txBody>
      </p:sp>
      <p:sp>
        <p:nvSpPr>
          <p:cNvPr id="7" name="Rezervirano mjesto broja slajda 6"/>
          <p:cNvSpPr>
            <a:spLocks noGrp="1"/>
          </p:cNvSpPr>
          <p:nvPr>
            <p:ph type="sldNum" sz="quarter" idx="12"/>
          </p:nvPr>
        </p:nvSpPr>
        <p:spPr/>
        <p:txBody>
          <a:bodyPr/>
          <a:lstStyle/>
          <a:p>
            <a:fld id="{EB37DED6-D4C7-42EE-AB49-D2E39E64FDE4}" type="slidenum">
              <a:rPr lang="hr-HR" noProof="0" smtClean="0"/>
              <a:t>‹#›</a:t>
            </a:fld>
            <a:endParaRPr lang="hr-HR"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noProof="0" smtClean="0"/>
              <a:t>Uredite stil naslova matrice</a:t>
            </a:r>
            <a:endParaRPr lang="hr-HR" noProof="0" dirty="0"/>
          </a:p>
        </p:txBody>
      </p:sp>
      <p:sp>
        <p:nvSpPr>
          <p:cNvPr id="3" name="Rezervirano mjesto teksta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hr-HR" noProof="0" smtClean="0"/>
              <a:t>Uredite stilove teksta matrice</a:t>
            </a:r>
          </a:p>
        </p:txBody>
      </p:sp>
      <p:sp>
        <p:nvSpPr>
          <p:cNvPr id="4" name="Rezervirano mjesto sadržaja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hr-HR" noProof="0" smtClean="0"/>
              <a:t>Uredite stilove teksta matrice</a:t>
            </a:r>
          </a:p>
          <a:p>
            <a:pPr lvl="1"/>
            <a:r>
              <a:rPr lang="hr-HR" noProof="0" smtClean="0"/>
              <a:t>Druga razina</a:t>
            </a:r>
          </a:p>
          <a:p>
            <a:pPr lvl="2"/>
            <a:r>
              <a:rPr lang="hr-HR" noProof="0" smtClean="0"/>
              <a:t>Treća razina</a:t>
            </a:r>
          </a:p>
          <a:p>
            <a:pPr lvl="3"/>
            <a:r>
              <a:rPr lang="hr-HR" noProof="0" smtClean="0"/>
              <a:t>Četvrta razina</a:t>
            </a:r>
          </a:p>
          <a:p>
            <a:pPr lvl="4"/>
            <a:r>
              <a:rPr lang="hr-HR" noProof="0" smtClean="0"/>
              <a:t>Peta razina</a:t>
            </a:r>
            <a:endParaRPr lang="hr-HR" noProof="0" dirty="0"/>
          </a:p>
        </p:txBody>
      </p:sp>
      <p:sp>
        <p:nvSpPr>
          <p:cNvPr id="5" name="Rezervirano mjesto teksta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hr-HR" noProof="0" smtClean="0"/>
              <a:t>Uredite stilove teksta matrice</a:t>
            </a:r>
          </a:p>
        </p:txBody>
      </p:sp>
      <p:sp>
        <p:nvSpPr>
          <p:cNvPr id="6" name="Rezervirano mjesto sadržaja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hr-HR" noProof="0" smtClean="0"/>
              <a:t>Uredite stilove teksta matrice</a:t>
            </a:r>
          </a:p>
          <a:p>
            <a:pPr lvl="1"/>
            <a:r>
              <a:rPr lang="hr-HR" noProof="0" smtClean="0"/>
              <a:t>Druga razina</a:t>
            </a:r>
          </a:p>
          <a:p>
            <a:pPr lvl="2"/>
            <a:r>
              <a:rPr lang="hr-HR" noProof="0" smtClean="0"/>
              <a:t>Treća razina</a:t>
            </a:r>
          </a:p>
          <a:p>
            <a:pPr lvl="3"/>
            <a:r>
              <a:rPr lang="hr-HR" noProof="0" smtClean="0"/>
              <a:t>Četvrta razina</a:t>
            </a:r>
          </a:p>
          <a:p>
            <a:pPr lvl="4"/>
            <a:r>
              <a:rPr lang="hr-HR" noProof="0" smtClean="0"/>
              <a:t>Peta razina</a:t>
            </a:r>
            <a:endParaRPr lang="hr-HR" noProof="0" dirty="0"/>
          </a:p>
        </p:txBody>
      </p:sp>
      <p:sp>
        <p:nvSpPr>
          <p:cNvPr id="7" name="Rezervirano mjesto datuma 6"/>
          <p:cNvSpPr>
            <a:spLocks noGrp="1"/>
          </p:cNvSpPr>
          <p:nvPr>
            <p:ph type="dt" sz="half" idx="10"/>
          </p:nvPr>
        </p:nvSpPr>
        <p:spPr/>
        <p:txBody>
          <a:bodyPr/>
          <a:lstStyle/>
          <a:p>
            <a:fld id="{2DD204D1-F9BD-4643-8480-6EA41EB484F1}" type="datetimeFigureOut">
              <a:rPr lang="hr-HR" noProof="0" smtClean="0"/>
              <a:t>01.09.2016.</a:t>
            </a:fld>
            <a:endParaRPr lang="hr-HR" noProof="0" dirty="0"/>
          </a:p>
        </p:txBody>
      </p:sp>
      <p:sp>
        <p:nvSpPr>
          <p:cNvPr id="8" name="Rezervirano mjesto podnožja 7"/>
          <p:cNvSpPr>
            <a:spLocks noGrp="1"/>
          </p:cNvSpPr>
          <p:nvPr>
            <p:ph type="ftr" sz="quarter" idx="11"/>
          </p:nvPr>
        </p:nvSpPr>
        <p:spPr/>
        <p:txBody>
          <a:bodyPr/>
          <a:lstStyle/>
          <a:p>
            <a:endParaRPr lang="hr-HR" noProof="0" dirty="0"/>
          </a:p>
        </p:txBody>
      </p:sp>
      <p:sp>
        <p:nvSpPr>
          <p:cNvPr id="9" name="Rezervirano mjesto broja slajda 8"/>
          <p:cNvSpPr>
            <a:spLocks noGrp="1"/>
          </p:cNvSpPr>
          <p:nvPr>
            <p:ph type="sldNum" sz="quarter" idx="12"/>
          </p:nvPr>
        </p:nvSpPr>
        <p:spPr/>
        <p:txBody>
          <a:bodyPr/>
          <a:lstStyle/>
          <a:p>
            <a:fld id="{EB37DED6-D4C7-42EE-AB49-D2E39E64FDE4}" type="slidenum">
              <a:rPr lang="hr-HR" noProof="0" smtClean="0"/>
              <a:t>‹#›</a:t>
            </a:fld>
            <a:endParaRPr lang="hr-HR"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noProof="0" smtClean="0"/>
              <a:t>Uredite stil naslova matrice</a:t>
            </a:r>
            <a:endParaRPr lang="hr-HR" noProof="0" dirty="0"/>
          </a:p>
        </p:txBody>
      </p:sp>
      <p:sp>
        <p:nvSpPr>
          <p:cNvPr id="3" name="Rezervirano mjesto datuma 2"/>
          <p:cNvSpPr>
            <a:spLocks noGrp="1"/>
          </p:cNvSpPr>
          <p:nvPr>
            <p:ph type="dt" sz="half" idx="10"/>
          </p:nvPr>
        </p:nvSpPr>
        <p:spPr/>
        <p:txBody>
          <a:bodyPr/>
          <a:lstStyle/>
          <a:p>
            <a:fld id="{2DD204D1-F9BD-4643-8480-6EA41EB484F1}" type="datetimeFigureOut">
              <a:rPr lang="hr-HR" noProof="0" smtClean="0"/>
              <a:t>01.09.2016.</a:t>
            </a:fld>
            <a:endParaRPr lang="hr-HR" noProof="0" dirty="0"/>
          </a:p>
        </p:txBody>
      </p:sp>
      <p:sp>
        <p:nvSpPr>
          <p:cNvPr id="4" name="Rezervirano mjesto podnožja 3"/>
          <p:cNvSpPr>
            <a:spLocks noGrp="1"/>
          </p:cNvSpPr>
          <p:nvPr>
            <p:ph type="ftr" sz="quarter" idx="11"/>
          </p:nvPr>
        </p:nvSpPr>
        <p:spPr/>
        <p:txBody>
          <a:bodyPr/>
          <a:lstStyle/>
          <a:p>
            <a:endParaRPr lang="hr-HR" noProof="0" dirty="0"/>
          </a:p>
        </p:txBody>
      </p:sp>
      <p:sp>
        <p:nvSpPr>
          <p:cNvPr id="5" name="Rezervirano mjesto broja slajda 4"/>
          <p:cNvSpPr>
            <a:spLocks noGrp="1"/>
          </p:cNvSpPr>
          <p:nvPr>
            <p:ph type="sldNum" sz="quarter" idx="12"/>
          </p:nvPr>
        </p:nvSpPr>
        <p:spPr/>
        <p:txBody>
          <a:bodyPr/>
          <a:lstStyle/>
          <a:p>
            <a:fld id="{EB37DED6-D4C7-42EE-AB49-D2E39E64FDE4}" type="slidenum">
              <a:rPr lang="hr-HR" noProof="0" smtClean="0"/>
              <a:t>‹#›</a:t>
            </a:fld>
            <a:endParaRPr lang="hr-HR"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2DD204D1-F9BD-4643-8480-6EA41EB484F1}" type="datetimeFigureOut">
              <a:rPr lang="hr-HR" noProof="0" smtClean="0"/>
              <a:t>01.09.2016.</a:t>
            </a:fld>
            <a:endParaRPr lang="hr-HR" noProof="0" dirty="0"/>
          </a:p>
        </p:txBody>
      </p:sp>
      <p:sp>
        <p:nvSpPr>
          <p:cNvPr id="3" name="Rezervirano mjesto podnožja 2"/>
          <p:cNvSpPr>
            <a:spLocks noGrp="1"/>
          </p:cNvSpPr>
          <p:nvPr>
            <p:ph type="ftr" sz="quarter" idx="11"/>
          </p:nvPr>
        </p:nvSpPr>
        <p:spPr/>
        <p:txBody>
          <a:bodyPr/>
          <a:lstStyle/>
          <a:p>
            <a:endParaRPr lang="hr-HR" noProof="0" dirty="0"/>
          </a:p>
        </p:txBody>
      </p:sp>
      <p:sp>
        <p:nvSpPr>
          <p:cNvPr id="4" name="Rezervirano mjesto broja slajda 3"/>
          <p:cNvSpPr>
            <a:spLocks noGrp="1"/>
          </p:cNvSpPr>
          <p:nvPr>
            <p:ph type="sldNum" sz="quarter" idx="12"/>
          </p:nvPr>
        </p:nvSpPr>
        <p:spPr/>
        <p:txBody>
          <a:bodyPr/>
          <a:lstStyle/>
          <a:p>
            <a:fld id="{EB37DED6-D4C7-42EE-AB49-D2E39E64FDE4}" type="slidenum">
              <a:rPr lang="hr-HR" noProof="0" smtClean="0"/>
              <a:t>‹#›</a:t>
            </a:fld>
            <a:endParaRPr lang="hr-HR"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8" name="Pravokutnik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hr-HR" noProof="0" dirty="0"/>
          </a:p>
        </p:txBody>
      </p:sp>
      <p:sp>
        <p:nvSpPr>
          <p:cNvPr id="2" name="Naslov 1"/>
          <p:cNvSpPr>
            <a:spLocks noGrp="1"/>
          </p:cNvSpPr>
          <p:nvPr>
            <p:ph type="title"/>
          </p:nvPr>
        </p:nvSpPr>
        <p:spPr>
          <a:xfrm>
            <a:off x="304721" y="1701800"/>
            <a:ext cx="3351927" cy="2844800"/>
          </a:xfrm>
        </p:spPr>
        <p:txBody>
          <a:bodyPr anchor="b">
            <a:normAutofit/>
          </a:bodyPr>
          <a:lstStyle>
            <a:lvl1pPr algn="l">
              <a:defRPr sz="2000" b="1"/>
            </a:lvl1pPr>
          </a:lstStyle>
          <a:p>
            <a:r>
              <a:rPr lang="hr-HR" noProof="0" smtClean="0"/>
              <a:t>Uredite stil naslova matrice</a:t>
            </a:r>
            <a:endParaRPr lang="hr-HR" noProof="0" dirty="0"/>
          </a:p>
        </p:txBody>
      </p:sp>
      <p:sp>
        <p:nvSpPr>
          <p:cNvPr id="3" name="Rezervirano mjesto sadržaja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hr-HR" noProof="0" smtClean="0"/>
              <a:t>Uredite stilove teksta matrice</a:t>
            </a:r>
          </a:p>
          <a:p>
            <a:pPr lvl="1"/>
            <a:r>
              <a:rPr lang="hr-HR" noProof="0" smtClean="0"/>
              <a:t>Druga razina</a:t>
            </a:r>
          </a:p>
          <a:p>
            <a:pPr lvl="2"/>
            <a:r>
              <a:rPr lang="hr-HR" noProof="0" smtClean="0"/>
              <a:t>Treća razina</a:t>
            </a:r>
          </a:p>
          <a:p>
            <a:pPr lvl="3"/>
            <a:r>
              <a:rPr lang="hr-HR" noProof="0" smtClean="0"/>
              <a:t>Četvrta razina</a:t>
            </a:r>
          </a:p>
          <a:p>
            <a:pPr lvl="4"/>
            <a:r>
              <a:rPr lang="hr-HR" noProof="0" smtClean="0"/>
              <a:t>Peta razina</a:t>
            </a:r>
            <a:endParaRPr lang="hr-HR" noProof="0" dirty="0"/>
          </a:p>
        </p:txBody>
      </p:sp>
      <p:sp>
        <p:nvSpPr>
          <p:cNvPr id="4" name="Rezervirano mjesto teksta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hr-HR" noProof="0" smtClean="0"/>
              <a:t>Uredite stilove teksta matrice</a:t>
            </a:r>
          </a:p>
        </p:txBody>
      </p:sp>
      <p:sp>
        <p:nvSpPr>
          <p:cNvPr id="5" name="Rezervirano mjesto datuma 4"/>
          <p:cNvSpPr>
            <a:spLocks noGrp="1"/>
          </p:cNvSpPr>
          <p:nvPr>
            <p:ph type="dt" sz="half" idx="10"/>
          </p:nvPr>
        </p:nvSpPr>
        <p:spPr/>
        <p:txBody>
          <a:bodyPr/>
          <a:lstStyle/>
          <a:p>
            <a:fld id="{126BF754-515F-40B9-8D24-D54D5825B3D0}" type="datetimeFigureOut">
              <a:rPr lang="hr-HR" noProof="0" smtClean="0"/>
              <a:t>01.09.2016.</a:t>
            </a:fld>
            <a:endParaRPr lang="hr-HR" noProof="0" dirty="0"/>
          </a:p>
        </p:txBody>
      </p:sp>
      <p:sp>
        <p:nvSpPr>
          <p:cNvPr id="6" name="Rezervirano mjesto podnožja 5"/>
          <p:cNvSpPr>
            <a:spLocks noGrp="1"/>
          </p:cNvSpPr>
          <p:nvPr>
            <p:ph type="ftr" sz="quarter" idx="11"/>
          </p:nvPr>
        </p:nvSpPr>
        <p:spPr/>
        <p:txBody>
          <a:bodyPr/>
          <a:lstStyle/>
          <a:p>
            <a:endParaRPr lang="hr-HR" noProof="0" dirty="0"/>
          </a:p>
        </p:txBody>
      </p:sp>
      <p:sp>
        <p:nvSpPr>
          <p:cNvPr id="7" name="Rezervirano mjesto broja slajda 6"/>
          <p:cNvSpPr>
            <a:spLocks noGrp="1"/>
          </p:cNvSpPr>
          <p:nvPr>
            <p:ph type="sldNum" sz="quarter" idx="12"/>
          </p:nvPr>
        </p:nvSpPr>
        <p:spPr/>
        <p:txBody>
          <a:bodyPr/>
          <a:lstStyle/>
          <a:p>
            <a:fld id="{2DFBB78A-01B4-41F2-96B0-677A4A282832}" type="slidenum">
              <a:rPr lang="hr-HR" noProof="0" smtClean="0"/>
              <a:t>‹#›</a:t>
            </a:fld>
            <a:endParaRPr lang="hr-HR"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8" name="Pravokutnik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hr-HR" noProof="0" dirty="0"/>
          </a:p>
        </p:txBody>
      </p:sp>
      <p:sp>
        <p:nvSpPr>
          <p:cNvPr id="2" name="Naslov 1"/>
          <p:cNvSpPr>
            <a:spLocks noGrp="1"/>
          </p:cNvSpPr>
          <p:nvPr>
            <p:ph type="title"/>
          </p:nvPr>
        </p:nvSpPr>
        <p:spPr>
          <a:xfrm>
            <a:off x="2437765" y="4800600"/>
            <a:ext cx="7313295" cy="762000"/>
          </a:xfrm>
        </p:spPr>
        <p:txBody>
          <a:bodyPr anchor="b">
            <a:normAutofit/>
          </a:bodyPr>
          <a:lstStyle>
            <a:lvl1pPr algn="l">
              <a:defRPr sz="2000" b="1"/>
            </a:lvl1pPr>
          </a:lstStyle>
          <a:p>
            <a:r>
              <a:rPr lang="hr-HR" noProof="0" smtClean="0"/>
              <a:t>Uredite stil naslova matrice</a:t>
            </a:r>
            <a:endParaRPr lang="hr-HR" noProof="0" dirty="0"/>
          </a:p>
        </p:txBody>
      </p:sp>
      <p:sp>
        <p:nvSpPr>
          <p:cNvPr id="3" name="Rezervirano mjesto slike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hr-HR" noProof="0" smtClean="0"/>
              <a:t>Kliknite ikonu da biste dodali  sliku</a:t>
            </a:r>
            <a:endParaRPr lang="hr-HR" noProof="0" dirty="0"/>
          </a:p>
        </p:txBody>
      </p:sp>
      <p:sp>
        <p:nvSpPr>
          <p:cNvPr id="4" name="Rezervirano mjesto teksta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hr-HR" noProof="0" smtClean="0"/>
              <a:t>Uredite stilove teksta matrice</a:t>
            </a:r>
          </a:p>
        </p:txBody>
      </p:sp>
      <p:sp>
        <p:nvSpPr>
          <p:cNvPr id="5" name="Rezervirano mjesto datuma 4"/>
          <p:cNvSpPr>
            <a:spLocks noGrp="1"/>
          </p:cNvSpPr>
          <p:nvPr>
            <p:ph type="dt" sz="half" idx="10"/>
          </p:nvPr>
        </p:nvSpPr>
        <p:spPr/>
        <p:txBody>
          <a:bodyPr/>
          <a:lstStyle/>
          <a:p>
            <a:fld id="{126BF754-515F-40B9-8D24-D54D5825B3D0}" type="datetimeFigureOut">
              <a:rPr lang="hr-HR" noProof="0" smtClean="0"/>
              <a:t>01.09.2016.</a:t>
            </a:fld>
            <a:endParaRPr lang="hr-HR" noProof="0" dirty="0"/>
          </a:p>
        </p:txBody>
      </p:sp>
      <p:sp>
        <p:nvSpPr>
          <p:cNvPr id="6" name="Rezervirano mjesto podnožja 5"/>
          <p:cNvSpPr>
            <a:spLocks noGrp="1"/>
          </p:cNvSpPr>
          <p:nvPr>
            <p:ph type="ftr" sz="quarter" idx="11"/>
          </p:nvPr>
        </p:nvSpPr>
        <p:spPr/>
        <p:txBody>
          <a:bodyPr/>
          <a:lstStyle/>
          <a:p>
            <a:endParaRPr lang="hr-HR" noProof="0" dirty="0"/>
          </a:p>
        </p:txBody>
      </p:sp>
      <p:sp>
        <p:nvSpPr>
          <p:cNvPr id="7" name="Rezervirano mjesto broja slajda 6"/>
          <p:cNvSpPr>
            <a:spLocks noGrp="1"/>
          </p:cNvSpPr>
          <p:nvPr>
            <p:ph type="sldNum" sz="quarter" idx="12"/>
          </p:nvPr>
        </p:nvSpPr>
        <p:spPr/>
        <p:txBody>
          <a:bodyPr/>
          <a:lstStyle/>
          <a:p>
            <a:fld id="{2DFBB78A-01B4-41F2-96B0-677A4A282832}" type="slidenum">
              <a:rPr lang="hr-HR" noProof="0" smtClean="0"/>
              <a:t>‹#›</a:t>
            </a:fld>
            <a:endParaRPr lang="hr-HR"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Pravokutnik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hr-HR" noProof="0" dirty="0"/>
          </a:p>
        </p:txBody>
      </p:sp>
      <p:sp>
        <p:nvSpPr>
          <p:cNvPr id="2" name="Rezervirano mjesto naslova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hr-HR" noProof="0" dirty="0" smtClean="0"/>
              <a:t>Uredite stil naslova matrice</a:t>
            </a:r>
            <a:endParaRPr lang="hr-HR" noProof="0" dirty="0"/>
          </a:p>
        </p:txBody>
      </p:sp>
      <p:sp>
        <p:nvSpPr>
          <p:cNvPr id="3" name="Rezervirano mjesto teksta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hr-HR" noProof="0" smtClean="0"/>
              <a:t>Uredite stilove teksta matrice</a:t>
            </a:r>
          </a:p>
          <a:p>
            <a:pPr lvl="1"/>
            <a:r>
              <a:rPr lang="hr-HR" noProof="0" smtClean="0"/>
              <a:t>Druga razina</a:t>
            </a:r>
          </a:p>
          <a:p>
            <a:pPr lvl="2"/>
            <a:r>
              <a:rPr lang="hr-HR" noProof="0" smtClean="0"/>
              <a:t>Treća razina</a:t>
            </a:r>
          </a:p>
          <a:p>
            <a:pPr lvl="3"/>
            <a:r>
              <a:rPr lang="hr-HR" noProof="0" smtClean="0"/>
              <a:t>Četvrta razina</a:t>
            </a:r>
          </a:p>
          <a:p>
            <a:pPr lvl="4"/>
            <a:r>
              <a:rPr lang="hr-HR" noProof="0" smtClean="0"/>
              <a:t>Peta razina</a:t>
            </a:r>
            <a:endParaRPr lang="hr-HR" noProof="0" dirty="0"/>
          </a:p>
        </p:txBody>
      </p:sp>
      <p:sp>
        <p:nvSpPr>
          <p:cNvPr id="4" name="Rezervirano mjesto datuma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hr-HR" noProof="0" smtClean="0"/>
              <a:pPr/>
              <a:t>01.09.2016.</a:t>
            </a:fld>
            <a:endParaRPr lang="hr-HR" noProof="0" dirty="0"/>
          </a:p>
        </p:txBody>
      </p:sp>
      <p:sp>
        <p:nvSpPr>
          <p:cNvPr id="5" name="Rezervirano mjesto podnožja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lang="hr-HR" noProof="0" dirty="0"/>
          </a:p>
        </p:txBody>
      </p:sp>
      <p:sp>
        <p:nvSpPr>
          <p:cNvPr id="6" name="Rezervirano mjesto broja slajda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lang="hr-HR" noProof="0" smtClean="0"/>
              <a:pPr/>
              <a:t>‹#›</a:t>
            </a:fld>
            <a:endParaRPr lang="hr-HR" noProof="0"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irena.jovic@vzz.hr" TargetMode="External"/><Relationship Id="rId2" Type="http://schemas.openxmlformats.org/officeDocument/2006/relationships/hyperlink" Target="mailto:livija.faic@azra.hr" TargetMode="External"/><Relationship Id="rId1" Type="http://schemas.openxmlformats.org/officeDocument/2006/relationships/slideLayout" Target="../slideLayouts/slideLayout7.xml"/><Relationship Id="rId4" Type="http://schemas.openxmlformats.org/officeDocument/2006/relationships/hyperlink" Target="mailto:silvija.ladic-fischer@vzz.hr"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5080398" y="620688"/>
            <a:ext cx="6228558" cy="3298825"/>
          </a:xfrm>
        </p:spPr>
        <p:txBody>
          <a:bodyPr>
            <a:noAutofit/>
          </a:bodyPr>
          <a:lstStyle/>
          <a:p>
            <a:pPr algn="ctr" defTabSz="1218987">
              <a:lnSpc>
                <a:spcPct val="150000"/>
              </a:lnSpc>
              <a:spcBef>
                <a:spcPct val="0"/>
              </a:spcBef>
              <a:buNone/>
            </a:pPr>
            <a:r>
              <a:rPr lang="hr-HR" sz="3600" dirty="0" smtClean="0">
                <a:solidFill>
                  <a:srgbClr val="374C81"/>
                </a:solidFill>
                <a:effectLst>
                  <a:outerShdw blurRad="38100" dist="38100" dir="2700000" algn="tl">
                    <a:srgbClr val="000000">
                      <a:alpha val="43137"/>
                    </a:srgbClr>
                  </a:outerShdw>
                </a:effectLst>
                <a:latin typeface="Century Gothic"/>
              </a:rPr>
              <a:t>Osiguranje prehrane djece u osnovnim školama u 9 hrvatskih županija za školsku godinu 2016./2017.</a:t>
            </a:r>
            <a:endParaRPr lang="hr-HR" sz="3600" dirty="0">
              <a:effectLst>
                <a:outerShdw blurRad="38100" dist="38100" dir="2700000" algn="tl">
                  <a:srgbClr val="000000">
                    <a:alpha val="43137"/>
                  </a:srgbClr>
                </a:outerShdw>
              </a:effectLst>
            </a:endParaRPr>
          </a:p>
        </p:txBody>
      </p:sp>
      <p:sp>
        <p:nvSpPr>
          <p:cNvPr id="3" name="Podnaslov 2"/>
          <p:cNvSpPr>
            <a:spLocks noGrp="1"/>
          </p:cNvSpPr>
          <p:nvPr>
            <p:ph type="subTitle" idx="1"/>
          </p:nvPr>
        </p:nvSpPr>
        <p:spPr>
          <a:xfrm>
            <a:off x="4690390" y="5445224"/>
            <a:ext cx="7008574" cy="1244600"/>
          </a:xfrm>
        </p:spPr>
        <p:txBody>
          <a:bodyPr>
            <a:normAutofit/>
          </a:bodyPr>
          <a:lstStyle/>
          <a:p>
            <a:pPr marL="0" indent="0" algn="ctr">
              <a:spcBef>
                <a:spcPts val="0"/>
              </a:spcBef>
              <a:buNone/>
            </a:pPr>
            <a:r>
              <a:rPr lang="hr-HR" sz="2400" b="0" i="0" dirty="0" smtClean="0">
                <a:solidFill>
                  <a:srgbClr val="374C81"/>
                </a:solidFill>
              </a:rPr>
              <a:t>RADNI SASTANAK PROJEKTNIH PARTNERA</a:t>
            </a:r>
          </a:p>
          <a:p>
            <a:pPr marL="0" indent="0" algn="ctr">
              <a:spcBef>
                <a:spcPts val="0"/>
              </a:spcBef>
              <a:buNone/>
            </a:pPr>
            <a:endParaRPr lang="hr-HR" sz="2400" dirty="0">
              <a:solidFill>
                <a:srgbClr val="374C81"/>
              </a:solidFill>
            </a:endParaRPr>
          </a:p>
          <a:p>
            <a:pPr marL="0" indent="0" algn="r">
              <a:spcBef>
                <a:spcPts val="0"/>
              </a:spcBef>
              <a:buNone/>
            </a:pPr>
            <a:r>
              <a:rPr lang="hr-HR" sz="2000" dirty="0" smtClean="0">
                <a:solidFill>
                  <a:srgbClr val="374C81"/>
                </a:solidFill>
              </a:rPr>
              <a:t>Varaždin, 01. rujna 2016</a:t>
            </a:r>
            <a:r>
              <a:rPr lang="hr-HR" sz="2400" dirty="0" smtClean="0">
                <a:solidFill>
                  <a:srgbClr val="374C81"/>
                </a:solidFill>
              </a:rPr>
              <a:t>.</a:t>
            </a:r>
            <a:endParaRPr lang="hr-HR" sz="2400"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pPr algn="ctr"/>
            <a:r>
              <a:rPr lang="hr-HR" sz="2400" dirty="0">
                <a:effectLst>
                  <a:outerShdw blurRad="38100" dist="38100" dir="2700000" algn="tl">
                    <a:srgbClr val="000000">
                      <a:alpha val="43137"/>
                    </a:srgbClr>
                  </a:outerShdw>
                </a:effectLst>
              </a:rPr>
              <a:t>Dokazna dokumentacija koju roditelji (odnosno zakonski skrbnici, </a:t>
            </a:r>
            <a:r>
              <a:rPr lang="hr-HR" sz="2400" dirty="0" err="1">
                <a:effectLst>
                  <a:outerShdw blurRad="38100" dist="38100" dir="2700000" algn="tl">
                    <a:srgbClr val="000000">
                      <a:alpha val="43137"/>
                    </a:srgbClr>
                  </a:outerShdw>
                </a:effectLst>
              </a:rPr>
              <a:t>posvojitelji</a:t>
            </a:r>
            <a:r>
              <a:rPr lang="hr-HR" sz="2400" dirty="0">
                <a:effectLst>
                  <a:outerShdw blurRad="38100" dist="38100" dir="2700000" algn="tl">
                    <a:srgbClr val="000000">
                      <a:alpha val="43137"/>
                    </a:srgbClr>
                  </a:outerShdw>
                </a:effectLst>
              </a:rPr>
              <a:t> ili udomitelji) moraju dostaviti</a:t>
            </a:r>
          </a:p>
        </p:txBody>
      </p:sp>
      <p:sp>
        <p:nvSpPr>
          <p:cNvPr id="3" name="Rezervirano mjesto sadržaja 2"/>
          <p:cNvSpPr>
            <a:spLocks noGrp="1"/>
          </p:cNvSpPr>
          <p:nvPr>
            <p:ph idx="1"/>
          </p:nvPr>
        </p:nvSpPr>
        <p:spPr/>
        <p:txBody>
          <a:bodyPr/>
          <a:lstStyle/>
          <a:p>
            <a:pPr marL="0" indent="0">
              <a:buNone/>
            </a:pPr>
            <a:r>
              <a:rPr lang="hr-HR" sz="2000" b="1" dirty="0" smtClean="0">
                <a:solidFill>
                  <a:srgbClr val="002060"/>
                </a:solidFill>
              </a:rPr>
              <a:t>e)</a:t>
            </a:r>
            <a:r>
              <a:rPr lang="hr-HR" sz="2000" b="1" dirty="0" smtClean="0">
                <a:solidFill>
                  <a:srgbClr val="002060"/>
                </a:solidFill>
              </a:rPr>
              <a:t> </a:t>
            </a:r>
            <a:r>
              <a:rPr lang="hr-HR" sz="2000" b="1" dirty="0">
                <a:solidFill>
                  <a:srgbClr val="002060"/>
                </a:solidFill>
              </a:rPr>
              <a:t>potvrda o visini mirovine </a:t>
            </a:r>
            <a:r>
              <a:rPr lang="hr-HR" sz="2000" dirty="0">
                <a:solidFill>
                  <a:srgbClr val="002060"/>
                </a:solidFill>
              </a:rPr>
              <a:t>(sa zaštitnim i drugim dodacima na mirovinu), odnosno naknade mirovine ostvarene u prethodnoj kalendarskoj godini, za one članove zajedničkog kućanstva koji su umirovljenici, odnosno koji ostvaruju naknadu mirovine (</a:t>
            </a:r>
            <a:r>
              <a:rPr lang="hr-HR" sz="2000" dirty="0" smtClean="0">
                <a:solidFill>
                  <a:srgbClr val="002060"/>
                </a:solidFill>
              </a:rPr>
              <a:t>izdaje Hrvatski </a:t>
            </a:r>
            <a:r>
              <a:rPr lang="hr-HR" sz="2000" dirty="0">
                <a:solidFill>
                  <a:srgbClr val="002060"/>
                </a:solidFill>
              </a:rPr>
              <a:t>zavod za mirovinsko osiguranje prema mjestu prebivališta</a:t>
            </a:r>
            <a:r>
              <a:rPr lang="hr-HR" sz="2000" dirty="0" smtClean="0">
                <a:solidFill>
                  <a:srgbClr val="002060"/>
                </a:solidFill>
              </a:rPr>
              <a:t>)</a:t>
            </a:r>
            <a:endParaRPr lang="hr-HR" sz="2000" dirty="0">
              <a:solidFill>
                <a:srgbClr val="002060"/>
              </a:solidFill>
            </a:endParaRPr>
          </a:p>
          <a:p>
            <a:pPr marL="0" indent="0">
              <a:buNone/>
            </a:pPr>
            <a:r>
              <a:rPr lang="hr-HR" sz="2000" b="1" dirty="0" smtClean="0">
                <a:solidFill>
                  <a:srgbClr val="002060"/>
                </a:solidFill>
              </a:rPr>
              <a:t>f)</a:t>
            </a:r>
            <a:r>
              <a:rPr lang="hr-HR" sz="2000" b="1" dirty="0" smtClean="0">
                <a:solidFill>
                  <a:srgbClr val="002060"/>
                </a:solidFill>
              </a:rPr>
              <a:t> </a:t>
            </a:r>
            <a:r>
              <a:rPr lang="hr-HR" sz="2000" b="1" dirty="0">
                <a:solidFill>
                  <a:srgbClr val="002060"/>
                </a:solidFill>
              </a:rPr>
              <a:t>izjava pod punom materijalnom i kaznenom odgovornošću o visini ostvarenih neto dohodaka </a:t>
            </a:r>
            <a:r>
              <a:rPr lang="hr-HR" sz="2000" dirty="0">
                <a:solidFill>
                  <a:srgbClr val="002060"/>
                </a:solidFill>
              </a:rPr>
              <a:t>i drugih dohodaka za razdoblje </a:t>
            </a:r>
            <a:r>
              <a:rPr lang="hr-HR" sz="2000" u="sng" dirty="0">
                <a:solidFill>
                  <a:srgbClr val="002060"/>
                </a:solidFill>
              </a:rPr>
              <a:t>01.01.2016.-31.08.2016</a:t>
            </a:r>
            <a:r>
              <a:rPr lang="hr-HR" sz="2000" dirty="0">
                <a:solidFill>
                  <a:srgbClr val="002060"/>
                </a:solidFill>
              </a:rPr>
              <a:t>. za svakog pojedinog člana zajedničkog kućanstva starijeg od </a:t>
            </a:r>
            <a:r>
              <a:rPr lang="hr-HR" sz="2000" dirty="0" smtClean="0">
                <a:solidFill>
                  <a:srgbClr val="002060"/>
                </a:solidFill>
              </a:rPr>
              <a:t>15 </a:t>
            </a:r>
            <a:r>
              <a:rPr lang="hr-HR" sz="2000" dirty="0">
                <a:solidFill>
                  <a:srgbClr val="002060"/>
                </a:solidFill>
              </a:rPr>
              <a:t>godina, zajedno sa svim dostupnim dokazima takvih dohodaka (npr. platne liste, IP obrasci, potvrde poslodavca, potvrde Hrvatskog zavoda za mirovinsko osiguranje, potvrde Hrvatskog zavoda za zdravstveno osiguranje) (izjavu potpisuju svi članovi zajedničkog kućanstva stariji od petnaest godina</a:t>
            </a:r>
            <a:r>
              <a:rPr lang="hr-HR" sz="2000" dirty="0" smtClean="0">
                <a:solidFill>
                  <a:srgbClr val="002060"/>
                </a:solidFill>
              </a:rPr>
              <a:t>)</a:t>
            </a:r>
          </a:p>
          <a:p>
            <a:pPr marL="0" indent="0">
              <a:buNone/>
            </a:pPr>
            <a:endParaRPr lang="hr-HR" sz="2000" dirty="0" smtClean="0">
              <a:solidFill>
                <a:srgbClr val="002060"/>
              </a:solidFill>
            </a:endParaRPr>
          </a:p>
          <a:p>
            <a:endParaRPr lang="hr-HR" dirty="0"/>
          </a:p>
        </p:txBody>
      </p:sp>
    </p:spTree>
    <p:extLst>
      <p:ext uri="{BB962C8B-B14F-4D97-AF65-F5344CB8AC3E}">
        <p14:creationId xmlns:p14="http://schemas.microsoft.com/office/powerpoint/2010/main" val="193031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pPr algn="ctr"/>
            <a:r>
              <a:rPr lang="hr-HR" sz="2400" dirty="0">
                <a:effectLst>
                  <a:outerShdw blurRad="38100" dist="38100" dir="2700000" algn="tl">
                    <a:srgbClr val="000000">
                      <a:alpha val="43137"/>
                    </a:srgbClr>
                  </a:outerShdw>
                </a:effectLst>
              </a:rPr>
              <a:t>Dokazna dokumentacija koju roditelji (odnosno zakonski skrbnici, </a:t>
            </a:r>
            <a:r>
              <a:rPr lang="hr-HR" sz="2400" dirty="0" err="1">
                <a:effectLst>
                  <a:outerShdw blurRad="38100" dist="38100" dir="2700000" algn="tl">
                    <a:srgbClr val="000000">
                      <a:alpha val="43137"/>
                    </a:srgbClr>
                  </a:outerShdw>
                </a:effectLst>
              </a:rPr>
              <a:t>posvojitelji</a:t>
            </a:r>
            <a:r>
              <a:rPr lang="hr-HR" sz="2400" dirty="0">
                <a:effectLst>
                  <a:outerShdw blurRad="38100" dist="38100" dir="2700000" algn="tl">
                    <a:srgbClr val="000000">
                      <a:alpha val="43137"/>
                    </a:srgbClr>
                  </a:outerShdw>
                </a:effectLst>
              </a:rPr>
              <a:t> ili udomitelji) moraju dostaviti</a:t>
            </a:r>
          </a:p>
        </p:txBody>
      </p:sp>
      <p:sp>
        <p:nvSpPr>
          <p:cNvPr id="3" name="Rezervirano mjesto sadržaja 2"/>
          <p:cNvSpPr>
            <a:spLocks noGrp="1"/>
          </p:cNvSpPr>
          <p:nvPr>
            <p:ph idx="1"/>
          </p:nvPr>
        </p:nvSpPr>
        <p:spPr/>
        <p:txBody>
          <a:bodyPr/>
          <a:lstStyle/>
          <a:p>
            <a:pPr marL="0" indent="0">
              <a:buNone/>
            </a:pPr>
            <a:r>
              <a:rPr lang="hr-HR" sz="2000" b="1" dirty="0" smtClean="0">
                <a:solidFill>
                  <a:srgbClr val="002060"/>
                </a:solidFill>
              </a:rPr>
              <a:t>g)</a:t>
            </a:r>
            <a:r>
              <a:rPr lang="hr-HR" sz="2000" b="1" dirty="0" smtClean="0">
                <a:solidFill>
                  <a:srgbClr val="002060"/>
                </a:solidFill>
              </a:rPr>
              <a:t> </a:t>
            </a:r>
            <a:r>
              <a:rPr lang="hr-HR" sz="2000" b="1" dirty="0">
                <a:solidFill>
                  <a:srgbClr val="002060"/>
                </a:solidFill>
              </a:rPr>
              <a:t>potvrda o visini isplaćene naknade plaće za bolovanje te </a:t>
            </a:r>
            <a:r>
              <a:rPr lang="hr-HR" sz="2000" b="1" dirty="0" err="1">
                <a:solidFill>
                  <a:srgbClr val="002060"/>
                </a:solidFill>
              </a:rPr>
              <a:t>rodiljnih</a:t>
            </a:r>
            <a:r>
              <a:rPr lang="hr-HR" sz="2000" b="1" dirty="0">
                <a:solidFill>
                  <a:srgbClr val="002060"/>
                </a:solidFill>
              </a:rPr>
              <a:t> i roditeljskih potpora </a:t>
            </a:r>
            <a:r>
              <a:rPr lang="hr-HR" sz="2000" dirty="0">
                <a:solidFill>
                  <a:srgbClr val="002060"/>
                </a:solidFill>
              </a:rPr>
              <a:t>u tijeku prethodne kalendarske godine za one članove zajedničkog kućanstva koji su ostvarili prihod po osnovi naknade plaće za bolovanje od HZZO te </a:t>
            </a:r>
            <a:r>
              <a:rPr lang="hr-HR" sz="2000" dirty="0" err="1">
                <a:solidFill>
                  <a:srgbClr val="002060"/>
                </a:solidFill>
              </a:rPr>
              <a:t>rodiljnih</a:t>
            </a:r>
            <a:r>
              <a:rPr lang="hr-HR" sz="2000" dirty="0">
                <a:solidFill>
                  <a:srgbClr val="002060"/>
                </a:solidFill>
              </a:rPr>
              <a:t> i roditeljskih potpora (izdaje Hrvatski zavod za zdravstveno osiguranje prema mjestu prebivališta</a:t>
            </a:r>
            <a:r>
              <a:rPr lang="hr-HR" sz="2000" dirty="0" smtClean="0">
                <a:solidFill>
                  <a:srgbClr val="002060"/>
                </a:solidFill>
              </a:rPr>
              <a:t>)</a:t>
            </a:r>
          </a:p>
          <a:p>
            <a:pPr marL="0" indent="0">
              <a:buNone/>
            </a:pPr>
            <a:endParaRPr lang="hr-HR" sz="2000" dirty="0" smtClean="0">
              <a:solidFill>
                <a:srgbClr val="002060"/>
              </a:solidFill>
            </a:endParaRPr>
          </a:p>
          <a:p>
            <a:pPr marL="0" indent="0">
              <a:buNone/>
            </a:pPr>
            <a:r>
              <a:rPr lang="hr-HR" sz="2000" b="1" dirty="0" smtClean="0">
                <a:solidFill>
                  <a:srgbClr val="002060"/>
                </a:solidFill>
              </a:rPr>
              <a:t>h) izjava </a:t>
            </a:r>
            <a:r>
              <a:rPr lang="hr-HR" sz="2000" b="1" dirty="0">
                <a:solidFill>
                  <a:srgbClr val="002060"/>
                </a:solidFill>
              </a:rPr>
              <a:t>pod punom materijalnom i kaznenom odgovornošću </a:t>
            </a:r>
            <a:r>
              <a:rPr lang="hr-HR" sz="2000" dirty="0">
                <a:solidFill>
                  <a:srgbClr val="002060"/>
                </a:solidFill>
              </a:rPr>
              <a:t>kojom se potvrđuje da obitelj u kojoj živi Dijete nije ostvarila potporu od Zaklade za fizičke osobe u svrhu pokrića troškova školske prehrane za dijete/djecu za školskoj godini 2016./2017., a koju izjavu potpisuje jedan od roditelja (odnosno jedan od zakonskih skrbnika, </a:t>
            </a:r>
            <a:r>
              <a:rPr lang="hr-HR" sz="2000" dirty="0" err="1">
                <a:solidFill>
                  <a:srgbClr val="002060"/>
                </a:solidFill>
              </a:rPr>
              <a:t>posvojitelja</a:t>
            </a:r>
            <a:r>
              <a:rPr lang="hr-HR" sz="2000" dirty="0">
                <a:solidFill>
                  <a:srgbClr val="002060"/>
                </a:solidFill>
              </a:rPr>
              <a:t> ili udomitelja</a:t>
            </a:r>
            <a:r>
              <a:rPr lang="hr-HR" sz="2000" dirty="0" smtClean="0">
                <a:solidFill>
                  <a:srgbClr val="002060"/>
                </a:solidFill>
              </a:rPr>
              <a:t>)</a:t>
            </a:r>
            <a:endParaRPr lang="hr-HR" sz="2000" dirty="0">
              <a:solidFill>
                <a:srgbClr val="002060"/>
              </a:solidFill>
            </a:endParaRPr>
          </a:p>
        </p:txBody>
      </p:sp>
    </p:spTree>
    <p:extLst>
      <p:ext uri="{BB962C8B-B14F-4D97-AF65-F5344CB8AC3E}">
        <p14:creationId xmlns:p14="http://schemas.microsoft.com/office/powerpoint/2010/main" val="216532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pPr algn="ctr"/>
            <a:r>
              <a:rPr lang="hr-HR" sz="2400" dirty="0">
                <a:effectLst>
                  <a:outerShdw blurRad="38100" dist="38100" dir="2700000" algn="tl">
                    <a:srgbClr val="000000">
                      <a:alpha val="43137"/>
                    </a:srgbClr>
                  </a:outerShdw>
                </a:effectLst>
              </a:rPr>
              <a:t>Dokazna dokumentacija koju roditelji (odnosno zakonski skrbnici, </a:t>
            </a:r>
            <a:r>
              <a:rPr lang="hr-HR" sz="2400" dirty="0" err="1">
                <a:effectLst>
                  <a:outerShdw blurRad="38100" dist="38100" dir="2700000" algn="tl">
                    <a:srgbClr val="000000">
                      <a:alpha val="43137"/>
                    </a:srgbClr>
                  </a:outerShdw>
                </a:effectLst>
              </a:rPr>
              <a:t>posvojitelji</a:t>
            </a:r>
            <a:r>
              <a:rPr lang="hr-HR" sz="2400" dirty="0">
                <a:effectLst>
                  <a:outerShdw blurRad="38100" dist="38100" dir="2700000" algn="tl">
                    <a:srgbClr val="000000">
                      <a:alpha val="43137"/>
                    </a:srgbClr>
                  </a:outerShdw>
                </a:effectLst>
              </a:rPr>
              <a:t> ili udomitelji) moraju dostaviti</a:t>
            </a:r>
          </a:p>
        </p:txBody>
      </p:sp>
      <p:sp>
        <p:nvSpPr>
          <p:cNvPr id="3" name="Rezervirano mjesto sadržaja 2"/>
          <p:cNvSpPr>
            <a:spLocks noGrp="1"/>
          </p:cNvSpPr>
          <p:nvPr>
            <p:ph idx="1"/>
          </p:nvPr>
        </p:nvSpPr>
        <p:spPr>
          <a:xfrm>
            <a:off x="1117309" y="2636912"/>
            <a:ext cx="10157354" cy="3535288"/>
          </a:xfrm>
        </p:spPr>
        <p:txBody>
          <a:bodyPr>
            <a:normAutofit/>
          </a:bodyPr>
          <a:lstStyle/>
          <a:p>
            <a:pPr marL="0" indent="0">
              <a:lnSpc>
                <a:spcPct val="100000"/>
              </a:lnSpc>
              <a:buNone/>
            </a:pPr>
            <a:r>
              <a:rPr lang="hr-HR" sz="2000" b="1" dirty="0" smtClean="0">
                <a:solidFill>
                  <a:srgbClr val="002060"/>
                </a:solidFill>
              </a:rPr>
              <a:t>i) izjava </a:t>
            </a:r>
            <a:r>
              <a:rPr lang="hr-HR" sz="2000" b="1" dirty="0">
                <a:solidFill>
                  <a:srgbClr val="002060"/>
                </a:solidFill>
              </a:rPr>
              <a:t>pod punom materijalnom i kaznenom odgovornošću </a:t>
            </a:r>
            <a:r>
              <a:rPr lang="hr-HR" sz="2000" dirty="0">
                <a:solidFill>
                  <a:srgbClr val="002060"/>
                </a:solidFill>
              </a:rPr>
              <a:t>kojom se potvrđuje da Dijete i/ili jedan od njegovih roditelja (odnosno jedan od zakonskih skrbnika, </a:t>
            </a:r>
            <a:r>
              <a:rPr lang="hr-HR" sz="2000" dirty="0" err="1">
                <a:solidFill>
                  <a:srgbClr val="002060"/>
                </a:solidFill>
              </a:rPr>
              <a:t>posvojitelja</a:t>
            </a:r>
            <a:r>
              <a:rPr lang="hr-HR" sz="2000" dirty="0">
                <a:solidFill>
                  <a:srgbClr val="002060"/>
                </a:solidFill>
              </a:rPr>
              <a:t> ili udomitelja) za Dijete, nije prethodno ili istovremeno po nekoj drugoj osnovi iz bilo kojeg drugog izvora ostvarilo/o pokriće cjelokupnih ili dijela troškova školske prehrane u školskoj godini 2016./2017., a koju izjavu potpisuje jedan od roditelja (odnosno jedan od zakonskih skrbnika, </a:t>
            </a:r>
            <a:r>
              <a:rPr lang="hr-HR" sz="2000" dirty="0" err="1">
                <a:solidFill>
                  <a:srgbClr val="002060"/>
                </a:solidFill>
              </a:rPr>
              <a:t>posvojitelja</a:t>
            </a:r>
            <a:r>
              <a:rPr lang="hr-HR" sz="2000" dirty="0">
                <a:solidFill>
                  <a:srgbClr val="002060"/>
                </a:solidFill>
              </a:rPr>
              <a:t> ili udomitelja</a:t>
            </a:r>
            <a:r>
              <a:rPr lang="hr-HR" sz="2000" dirty="0" smtClean="0">
                <a:solidFill>
                  <a:srgbClr val="002060"/>
                </a:solidFill>
              </a:rPr>
              <a:t>)</a:t>
            </a:r>
            <a:endParaRPr lang="hr-HR" sz="2000" dirty="0">
              <a:solidFill>
                <a:srgbClr val="002060"/>
              </a:solidFill>
            </a:endParaRPr>
          </a:p>
        </p:txBody>
      </p:sp>
    </p:spTree>
    <p:extLst>
      <p:ext uri="{BB962C8B-B14F-4D97-AF65-F5344CB8AC3E}">
        <p14:creationId xmlns:p14="http://schemas.microsoft.com/office/powerpoint/2010/main" val="21766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hr-HR" sz="2800" dirty="0" smtClean="0">
                <a:effectLst>
                  <a:outerShdw blurRad="38100" dist="38100" dir="2700000" algn="tl">
                    <a:srgbClr val="000000">
                      <a:alpha val="43137"/>
                    </a:srgbClr>
                  </a:outerShdw>
                </a:effectLst>
              </a:rPr>
              <a:t>Rok za prikupljanje dokumentacije  </a:t>
            </a:r>
            <a:endParaRPr lang="hr-HR" sz="2800" dirty="0">
              <a:effectLst>
                <a:outerShdw blurRad="38100" dist="38100" dir="2700000" algn="tl">
                  <a:srgbClr val="000000">
                    <a:alpha val="43137"/>
                  </a:srgbClr>
                </a:outerShdw>
              </a:effectLst>
            </a:endParaRPr>
          </a:p>
        </p:txBody>
      </p:sp>
      <p:sp>
        <p:nvSpPr>
          <p:cNvPr id="3" name="Rezervirano mjesto sadržaja 2"/>
          <p:cNvSpPr>
            <a:spLocks noGrp="1"/>
          </p:cNvSpPr>
          <p:nvPr>
            <p:ph idx="1"/>
          </p:nvPr>
        </p:nvSpPr>
        <p:spPr/>
        <p:txBody>
          <a:bodyPr/>
          <a:lstStyle/>
          <a:p>
            <a:pPr algn="ctr">
              <a:lnSpc>
                <a:spcPct val="150000"/>
              </a:lnSpc>
            </a:pPr>
            <a:r>
              <a:rPr lang="hr-HR" dirty="0" smtClean="0">
                <a:solidFill>
                  <a:srgbClr val="002060"/>
                </a:solidFill>
              </a:rPr>
              <a:t>Krajnji rok </a:t>
            </a:r>
            <a:r>
              <a:rPr lang="hr-HR" u="sng" dirty="0" smtClean="0">
                <a:solidFill>
                  <a:srgbClr val="002060"/>
                </a:solidFill>
              </a:rPr>
              <a:t>do kada škole moraju </a:t>
            </a:r>
            <a:r>
              <a:rPr lang="hr-HR" dirty="0" smtClean="0">
                <a:solidFill>
                  <a:srgbClr val="002060"/>
                </a:solidFill>
              </a:rPr>
              <a:t>dostaviti dokaznu dokumentaciju:</a:t>
            </a:r>
          </a:p>
          <a:p>
            <a:pPr marL="0" indent="0" algn="ctr">
              <a:buNone/>
            </a:pPr>
            <a:r>
              <a:rPr lang="hr-HR" dirty="0" smtClean="0">
                <a:solidFill>
                  <a:srgbClr val="002060"/>
                </a:solidFill>
              </a:rPr>
              <a:t> </a:t>
            </a:r>
            <a:r>
              <a:rPr lang="hr-HR" sz="2800" b="1" dirty="0" smtClean="0">
                <a:solidFill>
                  <a:srgbClr val="C00000"/>
                </a:solidFill>
                <a:effectLst>
                  <a:outerShdw blurRad="38100" dist="38100" dir="2700000" algn="tl">
                    <a:srgbClr val="000000">
                      <a:alpha val="43137"/>
                    </a:srgbClr>
                  </a:outerShdw>
                </a:effectLst>
              </a:rPr>
              <a:t>16. rujna 2016.</a:t>
            </a:r>
          </a:p>
          <a:p>
            <a:pPr marL="0" indent="0">
              <a:buNone/>
            </a:pPr>
            <a:endParaRPr lang="hr-HR" sz="2000" i="1" dirty="0" smtClean="0">
              <a:solidFill>
                <a:srgbClr val="002060"/>
              </a:solidFill>
            </a:endParaRPr>
          </a:p>
          <a:p>
            <a:pPr marL="0" indent="0" algn="ctr">
              <a:buNone/>
            </a:pPr>
            <a:r>
              <a:rPr lang="hr-HR" sz="2000" i="1" dirty="0" smtClean="0">
                <a:solidFill>
                  <a:srgbClr val="002060"/>
                </a:solidFill>
              </a:rPr>
              <a:t>Svu </a:t>
            </a:r>
            <a:r>
              <a:rPr lang="hr-HR" sz="2000" i="1" dirty="0" smtClean="0">
                <a:solidFill>
                  <a:srgbClr val="002060"/>
                </a:solidFill>
              </a:rPr>
              <a:t>dokumentaciju škole </a:t>
            </a:r>
            <a:r>
              <a:rPr lang="hr-HR" sz="2000" i="1" dirty="0" smtClean="0">
                <a:solidFill>
                  <a:srgbClr val="002060"/>
                </a:solidFill>
              </a:rPr>
              <a:t>partneri fizičkom obliku </a:t>
            </a:r>
            <a:r>
              <a:rPr lang="hr-HR" sz="2000" i="1" dirty="0" smtClean="0">
                <a:solidFill>
                  <a:srgbClr val="002060"/>
                </a:solidFill>
              </a:rPr>
              <a:t>dostavljaju </a:t>
            </a:r>
            <a:r>
              <a:rPr lang="hr-HR" sz="2000" i="1" dirty="0" smtClean="0">
                <a:solidFill>
                  <a:srgbClr val="002060"/>
                </a:solidFill>
              </a:rPr>
              <a:t>Županiji, Upravnom odjelu za obrazovanje, kulturu i sport (Silvija Ladić Fischer ili Irena Jović), osobno ili putem pošte.</a:t>
            </a:r>
            <a:endParaRPr lang="hr-HR" sz="2000" i="1" dirty="0">
              <a:solidFill>
                <a:srgbClr val="002060"/>
              </a:solidFill>
            </a:endParaRPr>
          </a:p>
        </p:txBody>
      </p:sp>
    </p:spTree>
    <p:extLst>
      <p:ext uri="{BB962C8B-B14F-4D97-AF65-F5344CB8AC3E}">
        <p14:creationId xmlns:p14="http://schemas.microsoft.com/office/powerpoint/2010/main" val="341493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hr-HR" sz="3200" dirty="0" smtClean="0">
                <a:effectLst>
                  <a:outerShdw blurRad="38100" dist="38100" dir="2700000" algn="tl">
                    <a:srgbClr val="000000">
                      <a:alpha val="43137"/>
                    </a:srgbClr>
                  </a:outerShdw>
                </a:effectLst>
              </a:rPr>
              <a:t>Važno!</a:t>
            </a:r>
            <a:endParaRPr lang="hr-HR" sz="3200" dirty="0">
              <a:effectLst>
                <a:outerShdw blurRad="38100" dist="38100" dir="2700000" algn="tl">
                  <a:srgbClr val="000000">
                    <a:alpha val="43137"/>
                  </a:srgbClr>
                </a:outerShdw>
              </a:effectLst>
            </a:endParaRPr>
          </a:p>
        </p:txBody>
      </p:sp>
      <p:sp>
        <p:nvSpPr>
          <p:cNvPr id="3" name="Rezervirano mjesto sadržaja 2"/>
          <p:cNvSpPr>
            <a:spLocks noGrp="1"/>
          </p:cNvSpPr>
          <p:nvPr>
            <p:ph idx="1"/>
          </p:nvPr>
        </p:nvSpPr>
        <p:spPr/>
        <p:txBody>
          <a:bodyPr>
            <a:normAutofit/>
          </a:bodyPr>
          <a:lstStyle/>
          <a:p>
            <a:pPr marL="0" indent="0" algn="ctr">
              <a:lnSpc>
                <a:spcPct val="150000"/>
              </a:lnSpc>
              <a:buNone/>
            </a:pPr>
            <a:r>
              <a:rPr lang="hr-HR" sz="2000" dirty="0" smtClean="0">
                <a:solidFill>
                  <a:srgbClr val="C00000"/>
                </a:solidFill>
                <a:effectLst>
                  <a:outerShdw blurRad="38100" dist="38100" dir="2700000" algn="tl">
                    <a:srgbClr val="000000">
                      <a:alpha val="43137"/>
                    </a:srgbClr>
                  </a:outerShdw>
                </a:effectLst>
              </a:rPr>
              <a:t>Pokriće </a:t>
            </a:r>
            <a:r>
              <a:rPr lang="hr-HR" sz="2000" dirty="0">
                <a:solidFill>
                  <a:srgbClr val="C00000"/>
                </a:solidFill>
                <a:effectLst>
                  <a:outerShdw blurRad="38100" dist="38100" dir="2700000" algn="tl">
                    <a:srgbClr val="000000">
                      <a:alpha val="43137"/>
                    </a:srgbClr>
                  </a:outerShdw>
                </a:effectLst>
              </a:rPr>
              <a:t>troškova školske prehrane </a:t>
            </a:r>
            <a:r>
              <a:rPr lang="hr-HR" sz="2000" dirty="0">
                <a:solidFill>
                  <a:srgbClr val="002060"/>
                </a:solidFill>
                <a:effectLst>
                  <a:outerShdw blurRad="38100" dist="38100" dir="2700000" algn="tl">
                    <a:srgbClr val="000000">
                      <a:alpha val="43137"/>
                    </a:srgbClr>
                  </a:outerShdw>
                </a:effectLst>
              </a:rPr>
              <a:t>u predmetnoj Školskoj godini za Krajnje korisnike, iz sredstava Zaklade, </a:t>
            </a:r>
            <a:r>
              <a:rPr lang="hr-HR" sz="2000" dirty="0">
                <a:solidFill>
                  <a:srgbClr val="C00000"/>
                </a:solidFill>
                <a:effectLst>
                  <a:outerShdw blurRad="38100" dist="38100" dir="2700000" algn="tl">
                    <a:srgbClr val="000000">
                      <a:alpha val="43137"/>
                    </a:srgbClr>
                  </a:outerShdw>
                </a:effectLst>
              </a:rPr>
              <a:t>može započeti tek nakon što je Korisnik </a:t>
            </a:r>
            <a:r>
              <a:rPr lang="hr-HR" sz="2000" dirty="0">
                <a:solidFill>
                  <a:srgbClr val="002060"/>
                </a:solidFill>
                <a:effectLst>
                  <a:outerShdw blurRad="38100" dist="38100" dir="2700000" algn="tl">
                    <a:srgbClr val="000000">
                      <a:alpha val="43137"/>
                    </a:srgbClr>
                  </a:outerShdw>
                </a:effectLst>
              </a:rPr>
              <a:t>nedvojbeno, imenom i prezimenom te pripadajućim OIB-om, </a:t>
            </a:r>
            <a:r>
              <a:rPr lang="hr-HR" sz="2000" dirty="0">
                <a:solidFill>
                  <a:srgbClr val="C00000"/>
                </a:solidFill>
                <a:effectLst>
                  <a:outerShdw blurRad="38100" dist="38100" dir="2700000" algn="tl">
                    <a:srgbClr val="000000">
                      <a:alpha val="43137"/>
                    </a:srgbClr>
                  </a:outerShdw>
                </a:effectLst>
              </a:rPr>
              <a:t>utvrdio Krajnje korisnike Projekta prehrane djece</a:t>
            </a:r>
            <a:r>
              <a:rPr lang="hr-HR" sz="2000" dirty="0">
                <a:solidFill>
                  <a:srgbClr val="002060"/>
                </a:solidFill>
                <a:effectLst>
                  <a:outerShdw blurRad="38100" dist="38100" dir="2700000" algn="tl">
                    <a:srgbClr val="000000">
                      <a:alpha val="43137"/>
                    </a:srgbClr>
                  </a:outerShdw>
                </a:effectLst>
              </a:rPr>
              <a:t>, odnosno izradio Popis krajnjih </a:t>
            </a:r>
            <a:r>
              <a:rPr lang="hr-HR" sz="2000" dirty="0" smtClean="0">
                <a:solidFill>
                  <a:srgbClr val="002060"/>
                </a:solidFill>
                <a:effectLst>
                  <a:outerShdw blurRad="38100" dist="38100" dir="2700000" algn="tl">
                    <a:srgbClr val="000000">
                      <a:alpha val="43137"/>
                    </a:srgbClr>
                  </a:outerShdw>
                </a:effectLst>
              </a:rPr>
              <a:t>korisnika.</a:t>
            </a:r>
          </a:p>
          <a:p>
            <a:pPr marL="0" indent="0" algn="ctr">
              <a:lnSpc>
                <a:spcPct val="150000"/>
              </a:lnSpc>
              <a:buNone/>
            </a:pPr>
            <a:r>
              <a:rPr lang="hr-HR" sz="2000" dirty="0" smtClean="0">
                <a:solidFill>
                  <a:srgbClr val="002060"/>
                </a:solidFill>
                <a:effectLst>
                  <a:outerShdw blurRad="38100" dist="38100" dir="2700000" algn="tl">
                    <a:srgbClr val="000000">
                      <a:alpha val="43137"/>
                    </a:srgbClr>
                  </a:outerShdw>
                </a:effectLst>
              </a:rPr>
              <a:t>*</a:t>
            </a:r>
          </a:p>
          <a:p>
            <a:pPr marL="0" indent="0" algn="ctr">
              <a:lnSpc>
                <a:spcPct val="150000"/>
              </a:lnSpc>
              <a:buNone/>
            </a:pPr>
            <a:r>
              <a:rPr lang="hr-HR" sz="2000" dirty="0" smtClean="0">
                <a:solidFill>
                  <a:srgbClr val="002060"/>
                </a:solidFill>
                <a:effectLst>
                  <a:outerShdw blurRad="38100" dist="38100" dir="2700000" algn="tl">
                    <a:srgbClr val="000000">
                      <a:alpha val="43137"/>
                    </a:srgbClr>
                  </a:outerShdw>
                </a:effectLst>
              </a:rPr>
              <a:t>…konačan </a:t>
            </a:r>
            <a:r>
              <a:rPr lang="hr-HR" sz="2000" dirty="0">
                <a:solidFill>
                  <a:srgbClr val="002060"/>
                </a:solidFill>
                <a:effectLst>
                  <a:outerShdw blurRad="38100" dist="38100" dir="2700000" algn="tl">
                    <a:srgbClr val="000000">
                      <a:alpha val="43137"/>
                    </a:srgbClr>
                  </a:outerShdw>
                </a:effectLst>
              </a:rPr>
              <a:t>iznos Financijskih </a:t>
            </a:r>
            <a:r>
              <a:rPr lang="hr-HR" sz="2000" dirty="0" smtClean="0">
                <a:solidFill>
                  <a:srgbClr val="002060"/>
                </a:solidFill>
                <a:effectLst>
                  <a:outerShdw blurRad="38100" dist="38100" dir="2700000" algn="tl">
                    <a:srgbClr val="000000">
                      <a:alpha val="43137"/>
                    </a:srgbClr>
                  </a:outerShdw>
                </a:effectLst>
              </a:rPr>
              <a:t>sredstava </a:t>
            </a:r>
            <a:r>
              <a:rPr lang="hr-HR" sz="2000" u="sng" dirty="0">
                <a:solidFill>
                  <a:srgbClr val="C00000"/>
                </a:solidFill>
                <a:effectLst>
                  <a:outerShdw blurRad="38100" dist="38100" dir="2700000" algn="tl">
                    <a:srgbClr val="000000">
                      <a:alpha val="43137"/>
                    </a:srgbClr>
                  </a:outerShdw>
                </a:effectLst>
              </a:rPr>
              <a:t>ne može se povećavati tijekom trajanja </a:t>
            </a:r>
            <a:r>
              <a:rPr lang="hr-HR" sz="2000" dirty="0" err="1" smtClean="0">
                <a:solidFill>
                  <a:srgbClr val="002060"/>
                </a:solidFill>
                <a:effectLst>
                  <a:outerShdw blurRad="38100" dist="38100" dir="2700000" algn="tl">
                    <a:srgbClr val="000000">
                      <a:alpha val="43137"/>
                    </a:srgbClr>
                  </a:outerShdw>
                </a:effectLst>
              </a:rPr>
              <a:t>Projeta</a:t>
            </a:r>
            <a:r>
              <a:rPr lang="hr-HR" sz="2000" dirty="0" smtClean="0">
                <a:solidFill>
                  <a:srgbClr val="002060"/>
                </a:solidFill>
                <a:effectLst>
                  <a:outerShdw blurRad="38100" dist="38100" dir="2700000" algn="tl">
                    <a:srgbClr val="000000">
                      <a:alpha val="43137"/>
                    </a:srgbClr>
                  </a:outerShdw>
                </a:effectLst>
              </a:rPr>
              <a:t> </a:t>
            </a:r>
            <a:r>
              <a:rPr lang="hr-HR" sz="2000" dirty="0">
                <a:solidFill>
                  <a:srgbClr val="002060"/>
                </a:solidFill>
                <a:effectLst>
                  <a:outerShdw blurRad="38100" dist="38100" dir="2700000" algn="tl">
                    <a:srgbClr val="000000">
                      <a:alpha val="43137"/>
                    </a:srgbClr>
                  </a:outerShdw>
                </a:effectLst>
              </a:rPr>
              <a:t>te Korisnik snosi rizik eventualnog povećanja cijena obroka i/ili drugih stavki, sve kako su iste iskazane u Podacima o stvarnim </a:t>
            </a:r>
            <a:r>
              <a:rPr lang="hr-HR" sz="2000" dirty="0" smtClean="0">
                <a:solidFill>
                  <a:srgbClr val="002060"/>
                </a:solidFill>
                <a:effectLst>
                  <a:outerShdw blurRad="38100" dist="38100" dir="2700000" algn="tl">
                    <a:srgbClr val="000000">
                      <a:alpha val="43137"/>
                    </a:srgbClr>
                  </a:outerShdw>
                </a:effectLst>
              </a:rPr>
              <a:t>potrebama…</a:t>
            </a:r>
            <a:endParaRPr lang="hr-HR" sz="20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7189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17309" y="76200"/>
            <a:ext cx="10157354" cy="976536"/>
          </a:xfrm>
        </p:spPr>
        <p:txBody>
          <a:bodyPr>
            <a:normAutofit/>
          </a:bodyPr>
          <a:lstStyle/>
          <a:p>
            <a:pPr algn="ctr"/>
            <a:r>
              <a:rPr lang="hr-HR" sz="2800" dirty="0" smtClean="0">
                <a:effectLst>
                  <a:outerShdw blurRad="38100" dist="38100" dir="2700000" algn="tl">
                    <a:srgbClr val="000000">
                      <a:alpha val="43137"/>
                    </a:srgbClr>
                  </a:outerShdw>
                </a:effectLst>
              </a:rPr>
              <a:t>Prihvatljivi troškovi</a:t>
            </a:r>
            <a:endParaRPr lang="hr-HR" sz="2800" dirty="0">
              <a:effectLst>
                <a:outerShdw blurRad="38100" dist="38100" dir="2700000" algn="tl">
                  <a:srgbClr val="000000">
                    <a:alpha val="43137"/>
                  </a:srgbClr>
                </a:outerShdw>
              </a:effectLst>
            </a:endParaRPr>
          </a:p>
        </p:txBody>
      </p:sp>
      <p:sp>
        <p:nvSpPr>
          <p:cNvPr id="3" name="Rezervirano mjesto sadržaja 2"/>
          <p:cNvSpPr>
            <a:spLocks noGrp="1"/>
          </p:cNvSpPr>
          <p:nvPr>
            <p:ph idx="1"/>
          </p:nvPr>
        </p:nvSpPr>
        <p:spPr>
          <a:xfrm>
            <a:off x="1117309" y="1268760"/>
            <a:ext cx="10157354" cy="5328592"/>
          </a:xfrm>
        </p:spPr>
        <p:txBody>
          <a:bodyPr>
            <a:normAutofit fontScale="92500" lnSpcReduction="10000"/>
          </a:bodyPr>
          <a:lstStyle/>
          <a:p>
            <a:pPr>
              <a:lnSpc>
                <a:spcPct val="100000"/>
              </a:lnSpc>
            </a:pPr>
            <a:r>
              <a:rPr lang="hr-HR" sz="2000" dirty="0" smtClean="0">
                <a:solidFill>
                  <a:srgbClr val="C00000"/>
                </a:solidFill>
              </a:rPr>
              <a:t>su </a:t>
            </a:r>
            <a:r>
              <a:rPr lang="hr-HR" sz="2000" dirty="0">
                <a:solidFill>
                  <a:srgbClr val="C00000"/>
                </a:solidFill>
              </a:rPr>
              <a:t>svi oni troškovi koje je Korisnik neposredno ili posredno putem Osnovnih škola imao u svrhu i tijekom provedbe Projekta prehrane djece, a pritom su takvi troškovi u skladu s Podacima o stvarnim potrebama te su Krajnji korisnici pravovremeno i u predviđenom opsegu konzumirali školsku prehranu. </a:t>
            </a:r>
            <a:endParaRPr lang="hr-HR" sz="2000" dirty="0" smtClean="0">
              <a:solidFill>
                <a:srgbClr val="C00000"/>
              </a:solidFill>
            </a:endParaRPr>
          </a:p>
          <a:p>
            <a:pPr marL="0" indent="0">
              <a:lnSpc>
                <a:spcPct val="100000"/>
              </a:lnSpc>
              <a:buNone/>
            </a:pPr>
            <a:r>
              <a:rPr lang="hr-HR" sz="2000" dirty="0" smtClean="0">
                <a:solidFill>
                  <a:srgbClr val="C00000"/>
                </a:solidFill>
                <a:effectLst>
                  <a:outerShdw blurRad="38100" dist="38100" dir="2700000" algn="tl">
                    <a:srgbClr val="000000">
                      <a:alpha val="43137"/>
                    </a:srgbClr>
                  </a:outerShdw>
                </a:effectLst>
              </a:rPr>
              <a:t>Dodatno </a:t>
            </a:r>
            <a:r>
              <a:rPr lang="hr-HR" sz="2000" dirty="0">
                <a:solidFill>
                  <a:srgbClr val="C00000"/>
                </a:solidFill>
                <a:effectLst>
                  <a:outerShdw blurRad="38100" dist="38100" dir="2700000" algn="tl">
                    <a:srgbClr val="000000">
                      <a:alpha val="43137"/>
                    </a:srgbClr>
                  </a:outerShdw>
                </a:effectLst>
              </a:rPr>
              <a:t>uz navedeno, prihvatljivima će se smatrati samo oni troškovi koji kumulativno ispunjavaju sve sljedeće kriterije</a:t>
            </a:r>
            <a:r>
              <a:rPr lang="hr-HR" sz="2000" dirty="0" smtClean="0">
                <a:solidFill>
                  <a:srgbClr val="C00000"/>
                </a:solidFill>
                <a:effectLst>
                  <a:outerShdw blurRad="38100" dist="38100" dir="2700000" algn="tl">
                    <a:srgbClr val="000000">
                      <a:alpha val="43137"/>
                    </a:srgbClr>
                  </a:outerShdw>
                </a:effectLst>
              </a:rPr>
              <a:t>:</a:t>
            </a:r>
          </a:p>
          <a:p>
            <a:pPr marL="457200" indent="-457200">
              <a:lnSpc>
                <a:spcPct val="100000"/>
              </a:lnSpc>
              <a:buFont typeface="+mj-lt"/>
              <a:buAutoNum type="alphaLcParenR"/>
            </a:pPr>
            <a:r>
              <a:rPr lang="hr-HR" sz="2000" dirty="0">
                <a:solidFill>
                  <a:srgbClr val="002060"/>
                </a:solidFill>
              </a:rPr>
              <a:t>poduzeti su u svrhu ostvarenja vrsta troškova i količina predviđenih Podacima o stvarnim </a:t>
            </a:r>
            <a:r>
              <a:rPr lang="hr-HR" sz="2000" dirty="0" smtClean="0">
                <a:solidFill>
                  <a:srgbClr val="002060"/>
                </a:solidFill>
              </a:rPr>
              <a:t>potrebama;</a:t>
            </a:r>
          </a:p>
          <a:p>
            <a:pPr marL="457200" indent="-457200">
              <a:lnSpc>
                <a:spcPct val="100000"/>
              </a:lnSpc>
              <a:buFont typeface="+mj-lt"/>
              <a:buAutoNum type="alphaLcParenR"/>
            </a:pPr>
            <a:r>
              <a:rPr lang="hr-HR" sz="2000" dirty="0" smtClean="0">
                <a:solidFill>
                  <a:srgbClr val="002060"/>
                </a:solidFill>
              </a:rPr>
              <a:t>nastali </a:t>
            </a:r>
            <a:r>
              <a:rPr lang="hr-HR" sz="2000" dirty="0">
                <a:solidFill>
                  <a:srgbClr val="002060"/>
                </a:solidFill>
              </a:rPr>
              <a:t>su unutar Provedbenog razdoblja</a:t>
            </a:r>
            <a:r>
              <a:rPr lang="hr-HR" sz="2000" dirty="0" smtClean="0">
                <a:solidFill>
                  <a:srgbClr val="002060"/>
                </a:solidFill>
              </a:rPr>
              <a:t>;</a:t>
            </a:r>
          </a:p>
          <a:p>
            <a:pPr marL="457200" indent="-457200">
              <a:lnSpc>
                <a:spcPct val="100000"/>
              </a:lnSpc>
              <a:buFont typeface="+mj-lt"/>
              <a:buAutoNum type="alphaLcParenR"/>
            </a:pPr>
            <a:r>
              <a:rPr lang="hr-HR" sz="2000" dirty="0" smtClean="0">
                <a:solidFill>
                  <a:srgbClr val="002060"/>
                </a:solidFill>
              </a:rPr>
              <a:t> </a:t>
            </a:r>
            <a:r>
              <a:rPr lang="hr-HR" sz="2000" dirty="0">
                <a:solidFill>
                  <a:srgbClr val="002060"/>
                </a:solidFill>
              </a:rPr>
              <a:t>mogu se dokazati relevantnom knjigovodstvenom dokumentacijom, pri čemu ista mora biti izrađena u obliku i sadržaju koji je predviđen posebnim zakonskim </a:t>
            </a:r>
            <a:r>
              <a:rPr lang="hr-HR" sz="2000" dirty="0" smtClean="0">
                <a:solidFill>
                  <a:srgbClr val="002060"/>
                </a:solidFill>
              </a:rPr>
              <a:t>propisima;</a:t>
            </a:r>
          </a:p>
          <a:p>
            <a:pPr marL="457200" indent="-457200">
              <a:lnSpc>
                <a:spcPct val="100000"/>
              </a:lnSpc>
              <a:buFont typeface="+mj-lt"/>
              <a:buAutoNum type="alphaLcParenR"/>
            </a:pPr>
            <a:r>
              <a:rPr lang="hr-HR" sz="2000" dirty="0" smtClean="0">
                <a:solidFill>
                  <a:srgbClr val="002060"/>
                </a:solidFill>
              </a:rPr>
              <a:t>ispravno su evidentirani u poslovnim knjigama Korisnika (i/ili Osnovnih škola) prema važećim propisima o financijskom poslovanju i računovodstvu;</a:t>
            </a:r>
            <a:endParaRPr lang="hr-HR" sz="2000" dirty="0">
              <a:solidFill>
                <a:srgbClr val="002060"/>
              </a:solidFill>
            </a:endParaRPr>
          </a:p>
        </p:txBody>
      </p:sp>
    </p:spTree>
    <p:extLst>
      <p:ext uri="{BB962C8B-B14F-4D97-AF65-F5344CB8AC3E}">
        <p14:creationId xmlns:p14="http://schemas.microsoft.com/office/powerpoint/2010/main" val="137164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17309" y="76200"/>
            <a:ext cx="10157354" cy="976536"/>
          </a:xfrm>
        </p:spPr>
        <p:txBody>
          <a:bodyPr>
            <a:normAutofit/>
          </a:bodyPr>
          <a:lstStyle/>
          <a:p>
            <a:pPr algn="ctr"/>
            <a:r>
              <a:rPr lang="hr-HR" sz="2800" dirty="0" smtClean="0">
                <a:effectLst>
                  <a:outerShdw blurRad="38100" dist="38100" dir="2700000" algn="tl">
                    <a:srgbClr val="000000">
                      <a:alpha val="43137"/>
                    </a:srgbClr>
                  </a:outerShdw>
                </a:effectLst>
              </a:rPr>
              <a:t>Prihvatljivi troškovi</a:t>
            </a:r>
            <a:endParaRPr lang="hr-HR" sz="2800" dirty="0">
              <a:effectLst>
                <a:outerShdw blurRad="38100" dist="38100" dir="2700000" algn="tl">
                  <a:srgbClr val="000000">
                    <a:alpha val="43137"/>
                  </a:srgbClr>
                </a:outerShdw>
              </a:effectLst>
            </a:endParaRPr>
          </a:p>
        </p:txBody>
      </p:sp>
      <p:sp>
        <p:nvSpPr>
          <p:cNvPr id="3" name="Rezervirano mjesto sadržaja 2"/>
          <p:cNvSpPr>
            <a:spLocks noGrp="1"/>
          </p:cNvSpPr>
          <p:nvPr>
            <p:ph idx="1"/>
          </p:nvPr>
        </p:nvSpPr>
        <p:spPr>
          <a:xfrm>
            <a:off x="1117309" y="1268760"/>
            <a:ext cx="10157354" cy="4903440"/>
          </a:xfrm>
        </p:spPr>
        <p:txBody>
          <a:bodyPr>
            <a:normAutofit/>
          </a:bodyPr>
          <a:lstStyle/>
          <a:p>
            <a:pPr marL="457200" indent="-457200">
              <a:lnSpc>
                <a:spcPct val="100000"/>
              </a:lnSpc>
              <a:buFont typeface="+mj-lt"/>
              <a:buAutoNum type="alphaLcParenR" startAt="5"/>
            </a:pPr>
            <a:r>
              <a:rPr lang="hr-HR" sz="2000" dirty="0">
                <a:solidFill>
                  <a:srgbClr val="002060"/>
                </a:solidFill>
              </a:rPr>
              <a:t>ukoliko je za iste bilo potrebno, provedeni su postupci javne nabave roba i usluga, pri čemu ugovori o javnoj nabavi nisu zaključeni prije dana sklapanja </a:t>
            </a:r>
            <a:r>
              <a:rPr lang="hr-HR" sz="2000" dirty="0" smtClean="0">
                <a:solidFill>
                  <a:srgbClr val="002060"/>
                </a:solidFill>
              </a:rPr>
              <a:t>Ugovora</a:t>
            </a:r>
            <a:r>
              <a:rPr lang="hr-HR" sz="2000" dirty="0">
                <a:solidFill>
                  <a:srgbClr val="002060"/>
                </a:solidFill>
              </a:rPr>
              <a:t>;</a:t>
            </a:r>
          </a:p>
          <a:p>
            <a:pPr marL="457200" indent="-457200">
              <a:lnSpc>
                <a:spcPct val="100000"/>
              </a:lnSpc>
              <a:buFont typeface="+mj-lt"/>
              <a:buAutoNum type="alphaLcParenR" startAt="5"/>
            </a:pPr>
            <a:r>
              <a:rPr lang="hr-HR" sz="2000" dirty="0" smtClean="0">
                <a:solidFill>
                  <a:srgbClr val="002060"/>
                </a:solidFill>
              </a:rPr>
              <a:t>za </a:t>
            </a:r>
            <a:r>
              <a:rPr lang="hr-HR" sz="2000" dirty="0">
                <a:solidFill>
                  <a:srgbClr val="002060"/>
                </a:solidFill>
              </a:rPr>
              <a:t>svakog pojedinog Krajnjeg korisnika je njegov roditelj (odnosno zakonski skrbnik, </a:t>
            </a:r>
            <a:r>
              <a:rPr lang="hr-HR" sz="2000" dirty="0" err="1">
                <a:solidFill>
                  <a:srgbClr val="002060"/>
                </a:solidFill>
              </a:rPr>
              <a:t>posvojitelj</a:t>
            </a:r>
            <a:r>
              <a:rPr lang="hr-HR" sz="2000" dirty="0">
                <a:solidFill>
                  <a:srgbClr val="002060"/>
                </a:solidFill>
              </a:rPr>
              <a:t> ili udomitelj) </a:t>
            </a:r>
            <a:r>
              <a:rPr lang="hr-HR" sz="2000" b="1" dirty="0">
                <a:solidFill>
                  <a:srgbClr val="002060"/>
                </a:solidFill>
              </a:rPr>
              <a:t>na kraju prvog i na kraju drugog polugodišta dostavio nadležnoj Osnovnoj školi</a:t>
            </a:r>
            <a:r>
              <a:rPr lang="hr-HR" sz="2000" dirty="0">
                <a:solidFill>
                  <a:srgbClr val="002060"/>
                </a:solidFill>
              </a:rPr>
              <a:t>, odnosno posredno Korisniku </a:t>
            </a:r>
            <a:r>
              <a:rPr lang="hr-HR" sz="2000" u="sng" dirty="0">
                <a:solidFill>
                  <a:srgbClr val="C00000"/>
                </a:solidFill>
              </a:rPr>
              <a:t>potpisanu potvrdu da je njegovo dijete, Krajnji korisnik, pravovremeno konzumiralo školsku prehranu</a:t>
            </a:r>
            <a:r>
              <a:rPr lang="hr-HR" sz="2000" dirty="0">
                <a:solidFill>
                  <a:srgbClr val="002060"/>
                </a:solidFill>
              </a:rPr>
              <a:t> u svim predviđenim obrocima tijekom svih radnih dana u </a:t>
            </a:r>
            <a:r>
              <a:rPr lang="hr-HR" sz="2000" dirty="0" err="1">
                <a:solidFill>
                  <a:srgbClr val="002060"/>
                </a:solidFill>
              </a:rPr>
              <a:t>datom</a:t>
            </a:r>
            <a:r>
              <a:rPr lang="hr-HR" sz="2000" dirty="0">
                <a:solidFill>
                  <a:srgbClr val="002060"/>
                </a:solidFill>
              </a:rPr>
              <a:t> polugodištu, a tijekom kojih je redovno pohađalo </a:t>
            </a:r>
            <a:r>
              <a:rPr lang="hr-HR" sz="2000" dirty="0" smtClean="0">
                <a:solidFill>
                  <a:srgbClr val="002060"/>
                </a:solidFill>
              </a:rPr>
              <a:t>nastavu</a:t>
            </a:r>
            <a:endParaRPr lang="hr-HR" sz="2000" dirty="0">
              <a:solidFill>
                <a:srgbClr val="002060"/>
              </a:solidFill>
            </a:endParaRPr>
          </a:p>
        </p:txBody>
      </p:sp>
    </p:spTree>
    <p:extLst>
      <p:ext uri="{BB962C8B-B14F-4D97-AF65-F5344CB8AC3E}">
        <p14:creationId xmlns:p14="http://schemas.microsoft.com/office/powerpoint/2010/main" val="1026161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17309" y="76200"/>
            <a:ext cx="10157354" cy="976536"/>
          </a:xfrm>
        </p:spPr>
        <p:txBody>
          <a:bodyPr>
            <a:normAutofit/>
          </a:bodyPr>
          <a:lstStyle/>
          <a:p>
            <a:pPr algn="ctr"/>
            <a:r>
              <a:rPr lang="hr-HR" sz="2800" dirty="0" smtClean="0">
                <a:effectLst>
                  <a:outerShdw blurRad="38100" dist="38100" dir="2700000" algn="tl">
                    <a:srgbClr val="000000">
                      <a:alpha val="43137"/>
                    </a:srgbClr>
                  </a:outerShdw>
                </a:effectLst>
              </a:rPr>
              <a:t>Neprihvatljivi troškovi</a:t>
            </a:r>
            <a:endParaRPr lang="hr-HR" sz="2800" dirty="0">
              <a:effectLst>
                <a:outerShdw blurRad="38100" dist="38100" dir="2700000" algn="tl">
                  <a:srgbClr val="000000">
                    <a:alpha val="43137"/>
                  </a:srgbClr>
                </a:outerShdw>
              </a:effectLst>
            </a:endParaRPr>
          </a:p>
        </p:txBody>
      </p:sp>
      <p:sp>
        <p:nvSpPr>
          <p:cNvPr id="3" name="Rezervirano mjesto sadržaja 2"/>
          <p:cNvSpPr>
            <a:spLocks noGrp="1"/>
          </p:cNvSpPr>
          <p:nvPr>
            <p:ph idx="1"/>
          </p:nvPr>
        </p:nvSpPr>
        <p:spPr>
          <a:xfrm>
            <a:off x="1117309" y="1268760"/>
            <a:ext cx="10157354" cy="4903440"/>
          </a:xfrm>
        </p:spPr>
        <p:txBody>
          <a:bodyPr>
            <a:normAutofit fontScale="92500" lnSpcReduction="10000"/>
          </a:bodyPr>
          <a:lstStyle/>
          <a:p>
            <a:pPr>
              <a:lnSpc>
                <a:spcPct val="100000"/>
              </a:lnSpc>
            </a:pPr>
            <a:r>
              <a:rPr lang="hr-HR" sz="2000" dirty="0">
                <a:solidFill>
                  <a:srgbClr val="C00000"/>
                </a:solidFill>
              </a:rPr>
              <a:t>su oni troškovi koji nisu ostvareni u suglasju s Projektom prehrane djece i Podacima o stvarnim potrebama te temeljem kojih Krajnji korisnici nisu pravovremeno, u potpunosti ili djelomično konzumirali školsku prehranu, a što nije bilo uzrokovano djelovanjem Krajnjeg korisnika i/ili obitelji u kojoj živi. </a:t>
            </a:r>
            <a:endParaRPr lang="hr-HR" sz="2000" dirty="0" smtClean="0">
              <a:solidFill>
                <a:srgbClr val="C00000"/>
              </a:solidFill>
            </a:endParaRPr>
          </a:p>
          <a:p>
            <a:pPr marL="0" indent="0">
              <a:lnSpc>
                <a:spcPct val="100000"/>
              </a:lnSpc>
              <a:buNone/>
            </a:pPr>
            <a:r>
              <a:rPr lang="hr-HR" sz="2000" dirty="0" smtClean="0">
                <a:solidFill>
                  <a:srgbClr val="C00000"/>
                </a:solidFill>
                <a:effectLst>
                  <a:outerShdw blurRad="38100" dist="38100" dir="2700000" algn="tl">
                    <a:srgbClr val="000000">
                      <a:alpha val="43137"/>
                    </a:srgbClr>
                  </a:outerShdw>
                </a:effectLst>
              </a:rPr>
              <a:t>Dodatno </a:t>
            </a:r>
            <a:r>
              <a:rPr lang="hr-HR" sz="2000" dirty="0">
                <a:solidFill>
                  <a:srgbClr val="C00000"/>
                </a:solidFill>
                <a:effectLst>
                  <a:outerShdw blurRad="38100" dist="38100" dir="2700000" algn="tl">
                    <a:srgbClr val="000000">
                      <a:alpha val="43137"/>
                    </a:srgbClr>
                  </a:outerShdw>
                </a:effectLst>
              </a:rPr>
              <a:t>uz navedeno, to su i sljedeći troškovi</a:t>
            </a:r>
            <a:r>
              <a:rPr lang="hr-HR" sz="2000" dirty="0" smtClean="0">
                <a:solidFill>
                  <a:srgbClr val="C00000"/>
                </a:solidFill>
                <a:effectLst>
                  <a:outerShdw blurRad="38100" dist="38100" dir="2700000" algn="tl">
                    <a:srgbClr val="000000">
                      <a:alpha val="43137"/>
                    </a:srgbClr>
                  </a:outerShdw>
                </a:effectLst>
              </a:rPr>
              <a:t>:</a:t>
            </a:r>
          </a:p>
          <a:p>
            <a:pPr marL="457200" indent="-457200">
              <a:lnSpc>
                <a:spcPct val="100000"/>
              </a:lnSpc>
              <a:buFont typeface="+mj-lt"/>
              <a:buAutoNum type="alphaLcParenR"/>
            </a:pPr>
            <a:r>
              <a:rPr lang="hr-HR" sz="2000" dirty="0">
                <a:solidFill>
                  <a:srgbClr val="002060"/>
                </a:solidFill>
              </a:rPr>
              <a:t>oni koji nisu poduzeti u svrhu ostvarenja vrsta troškova i količina predviđenih Podacima o stvarnim potrebama;</a:t>
            </a:r>
          </a:p>
          <a:p>
            <a:pPr marL="457200" indent="-457200">
              <a:lnSpc>
                <a:spcPct val="100000"/>
              </a:lnSpc>
              <a:buFont typeface="+mj-lt"/>
              <a:buAutoNum type="alphaLcParenR"/>
            </a:pPr>
            <a:r>
              <a:rPr lang="hr-HR" sz="2000" dirty="0" smtClean="0">
                <a:solidFill>
                  <a:srgbClr val="002060"/>
                </a:solidFill>
              </a:rPr>
              <a:t>oni </a:t>
            </a:r>
            <a:r>
              <a:rPr lang="hr-HR" sz="2000" dirty="0">
                <a:solidFill>
                  <a:srgbClr val="002060"/>
                </a:solidFill>
              </a:rPr>
              <a:t>koji su nastali izvan Provedbenog razdoblja;</a:t>
            </a:r>
          </a:p>
          <a:p>
            <a:pPr marL="457200" indent="-457200">
              <a:lnSpc>
                <a:spcPct val="100000"/>
              </a:lnSpc>
              <a:buFont typeface="+mj-lt"/>
              <a:buAutoNum type="alphaLcParenR"/>
            </a:pPr>
            <a:r>
              <a:rPr lang="hr-HR" sz="2000" dirty="0" smtClean="0">
                <a:solidFill>
                  <a:srgbClr val="002060"/>
                </a:solidFill>
              </a:rPr>
              <a:t>oni </a:t>
            </a:r>
            <a:r>
              <a:rPr lang="hr-HR" sz="2000" dirty="0">
                <a:solidFill>
                  <a:srgbClr val="002060"/>
                </a:solidFill>
              </a:rPr>
              <a:t>koji se ne mogu dokazati relevantnom knjigovodstvenom dokumentacijom, pri čemu ista mora biti izrađena u obliku i sadržaju koji je predviđen posebnim zakonskim propisima;</a:t>
            </a:r>
          </a:p>
          <a:p>
            <a:pPr marL="457200" indent="-457200">
              <a:lnSpc>
                <a:spcPct val="100000"/>
              </a:lnSpc>
              <a:buFont typeface="+mj-lt"/>
              <a:buAutoNum type="alphaLcParenR"/>
            </a:pPr>
            <a:r>
              <a:rPr lang="hr-HR" sz="2000" dirty="0" smtClean="0">
                <a:solidFill>
                  <a:srgbClr val="002060"/>
                </a:solidFill>
              </a:rPr>
              <a:t>oni </a:t>
            </a:r>
            <a:r>
              <a:rPr lang="hr-HR" sz="2000" dirty="0">
                <a:solidFill>
                  <a:srgbClr val="002060"/>
                </a:solidFill>
              </a:rPr>
              <a:t>koji nisu ispravno evidentirani u poslovnim knjigama Korisnika (i/ili Osnovnih škola) prema važećim propisima o financijskom poslovanju i računovodstvu;</a:t>
            </a:r>
          </a:p>
        </p:txBody>
      </p:sp>
    </p:spTree>
    <p:extLst>
      <p:ext uri="{BB962C8B-B14F-4D97-AF65-F5344CB8AC3E}">
        <p14:creationId xmlns:p14="http://schemas.microsoft.com/office/powerpoint/2010/main" val="237148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17309" y="76200"/>
            <a:ext cx="10157354" cy="976536"/>
          </a:xfrm>
        </p:spPr>
        <p:txBody>
          <a:bodyPr>
            <a:normAutofit/>
          </a:bodyPr>
          <a:lstStyle/>
          <a:p>
            <a:pPr algn="ctr"/>
            <a:r>
              <a:rPr lang="hr-HR" sz="2800" dirty="0" smtClean="0">
                <a:effectLst>
                  <a:outerShdw blurRad="38100" dist="38100" dir="2700000" algn="tl">
                    <a:srgbClr val="000000">
                      <a:alpha val="43137"/>
                    </a:srgbClr>
                  </a:outerShdw>
                </a:effectLst>
              </a:rPr>
              <a:t>Neprihvatljivi troškovi</a:t>
            </a:r>
            <a:endParaRPr lang="hr-HR" sz="2800" dirty="0">
              <a:effectLst>
                <a:outerShdw blurRad="38100" dist="38100" dir="2700000" algn="tl">
                  <a:srgbClr val="000000">
                    <a:alpha val="43137"/>
                  </a:srgbClr>
                </a:outerShdw>
              </a:effectLst>
            </a:endParaRPr>
          </a:p>
        </p:txBody>
      </p:sp>
      <p:sp>
        <p:nvSpPr>
          <p:cNvPr id="3" name="Rezervirano mjesto sadržaja 2"/>
          <p:cNvSpPr>
            <a:spLocks noGrp="1"/>
          </p:cNvSpPr>
          <p:nvPr>
            <p:ph idx="1"/>
          </p:nvPr>
        </p:nvSpPr>
        <p:spPr>
          <a:xfrm>
            <a:off x="1117309" y="1268760"/>
            <a:ext cx="10157354" cy="4903440"/>
          </a:xfrm>
        </p:spPr>
        <p:txBody>
          <a:bodyPr>
            <a:normAutofit/>
          </a:bodyPr>
          <a:lstStyle/>
          <a:p>
            <a:pPr marL="457200" indent="-457200">
              <a:lnSpc>
                <a:spcPct val="100000"/>
              </a:lnSpc>
              <a:buFont typeface="+mj-lt"/>
              <a:buAutoNum type="alphaLcParenR" startAt="5"/>
            </a:pPr>
            <a:r>
              <a:rPr lang="hr-HR" sz="2000" dirty="0">
                <a:solidFill>
                  <a:srgbClr val="002060"/>
                </a:solidFill>
              </a:rPr>
              <a:t>oni za koje nisu provedeni potrebni postupci javne nabave roba i usluga ili su potrebni postupci javne nabave provedeni, ali su ugovori o javnoj nabavi bili zaključeni prije dana sklapanja ovog Ugovora;</a:t>
            </a:r>
          </a:p>
          <a:p>
            <a:pPr marL="457200" indent="-457200">
              <a:lnSpc>
                <a:spcPct val="100000"/>
              </a:lnSpc>
              <a:buFont typeface="+mj-lt"/>
              <a:buAutoNum type="alphaLcParenR" startAt="5"/>
            </a:pPr>
            <a:r>
              <a:rPr lang="hr-HR" sz="2000" dirty="0" smtClean="0">
                <a:solidFill>
                  <a:srgbClr val="002060"/>
                </a:solidFill>
              </a:rPr>
              <a:t>oni </a:t>
            </a:r>
            <a:r>
              <a:rPr lang="hr-HR" sz="2000" dirty="0">
                <a:solidFill>
                  <a:srgbClr val="002060"/>
                </a:solidFill>
              </a:rPr>
              <a:t>za koje Korisnik nije pribavio jednu ili obje Potvrde roditelja (odnosno zakonskih skrbnika, </a:t>
            </a:r>
            <a:r>
              <a:rPr lang="hr-HR" sz="2000" dirty="0" err="1">
                <a:solidFill>
                  <a:srgbClr val="002060"/>
                </a:solidFill>
              </a:rPr>
              <a:t>posvojitelja</a:t>
            </a:r>
            <a:r>
              <a:rPr lang="hr-HR" sz="2000" dirty="0">
                <a:solidFill>
                  <a:srgbClr val="002060"/>
                </a:solidFill>
              </a:rPr>
              <a:t> ili udomitelja) Krajnjih korisnika, kako su iste predviđene člankom 7.1. točka f.</a:t>
            </a:r>
          </a:p>
        </p:txBody>
      </p:sp>
    </p:spTree>
    <p:extLst>
      <p:ext uri="{BB962C8B-B14F-4D97-AF65-F5344CB8AC3E}">
        <p14:creationId xmlns:p14="http://schemas.microsoft.com/office/powerpoint/2010/main" val="835001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17309" y="76200"/>
            <a:ext cx="10157354" cy="976536"/>
          </a:xfrm>
        </p:spPr>
        <p:txBody>
          <a:bodyPr>
            <a:normAutofit/>
          </a:bodyPr>
          <a:lstStyle/>
          <a:p>
            <a:pPr algn="ctr"/>
            <a:r>
              <a:rPr lang="hr-HR" sz="2800" dirty="0" smtClean="0">
                <a:effectLst>
                  <a:outerShdw blurRad="38100" dist="38100" dir="2700000" algn="tl">
                    <a:srgbClr val="000000">
                      <a:alpha val="43137"/>
                    </a:srgbClr>
                  </a:outerShdw>
                </a:effectLst>
              </a:rPr>
              <a:t>Učestalost izvještavanja</a:t>
            </a:r>
            <a:endParaRPr lang="hr-HR" sz="2800" dirty="0">
              <a:effectLst>
                <a:outerShdw blurRad="38100" dist="38100" dir="2700000" algn="tl">
                  <a:srgbClr val="000000">
                    <a:alpha val="43137"/>
                  </a:srgbClr>
                </a:outerShdw>
              </a:effectLst>
            </a:endParaRPr>
          </a:p>
        </p:txBody>
      </p:sp>
      <p:sp>
        <p:nvSpPr>
          <p:cNvPr id="3" name="Rezervirano mjesto sadržaja 2"/>
          <p:cNvSpPr>
            <a:spLocks noGrp="1"/>
          </p:cNvSpPr>
          <p:nvPr>
            <p:ph idx="1"/>
          </p:nvPr>
        </p:nvSpPr>
        <p:spPr>
          <a:xfrm>
            <a:off x="1094825" y="1628800"/>
            <a:ext cx="10157354" cy="4536504"/>
          </a:xfrm>
        </p:spPr>
        <p:txBody>
          <a:bodyPr>
            <a:normAutofit/>
          </a:bodyPr>
          <a:lstStyle/>
          <a:p>
            <a:r>
              <a:rPr lang="hr-HR" sz="2000" b="1" dirty="0">
                <a:solidFill>
                  <a:srgbClr val="002060"/>
                </a:solidFill>
              </a:rPr>
              <a:t>Obavijest br. 1 </a:t>
            </a:r>
            <a:r>
              <a:rPr lang="hr-HR" sz="2000" dirty="0">
                <a:solidFill>
                  <a:srgbClr val="002060"/>
                </a:solidFill>
              </a:rPr>
              <a:t>– do 15.11.2016., za razdoblje rujan i listopad 2016. godine;</a:t>
            </a:r>
          </a:p>
          <a:p>
            <a:r>
              <a:rPr lang="hr-HR" sz="2000" b="1" dirty="0" smtClean="0">
                <a:solidFill>
                  <a:srgbClr val="002060"/>
                </a:solidFill>
              </a:rPr>
              <a:t>Obavijest </a:t>
            </a:r>
            <a:r>
              <a:rPr lang="hr-HR" sz="2000" b="1" dirty="0">
                <a:solidFill>
                  <a:srgbClr val="002060"/>
                </a:solidFill>
              </a:rPr>
              <a:t>br. 2 </a:t>
            </a:r>
            <a:r>
              <a:rPr lang="hr-HR" sz="2000" dirty="0">
                <a:solidFill>
                  <a:srgbClr val="002060"/>
                </a:solidFill>
              </a:rPr>
              <a:t>– do 15.01.2017., za razdoblje studeni i prosinac 2016. godine;</a:t>
            </a:r>
          </a:p>
          <a:p>
            <a:r>
              <a:rPr lang="hr-HR" sz="2000" b="1" dirty="0" smtClean="0">
                <a:solidFill>
                  <a:srgbClr val="002060"/>
                </a:solidFill>
              </a:rPr>
              <a:t>Obavijest </a:t>
            </a:r>
            <a:r>
              <a:rPr lang="hr-HR" sz="2000" b="1" dirty="0">
                <a:solidFill>
                  <a:srgbClr val="002060"/>
                </a:solidFill>
              </a:rPr>
              <a:t>br. 3 </a:t>
            </a:r>
            <a:r>
              <a:rPr lang="hr-HR" sz="2000" dirty="0">
                <a:solidFill>
                  <a:srgbClr val="002060"/>
                </a:solidFill>
              </a:rPr>
              <a:t>– do 15.03.2017., za razdoblje siječanj i veljača 2017. godine;</a:t>
            </a:r>
          </a:p>
          <a:p>
            <a:r>
              <a:rPr lang="hr-HR" sz="2000" b="1" dirty="0" smtClean="0">
                <a:solidFill>
                  <a:srgbClr val="002060"/>
                </a:solidFill>
              </a:rPr>
              <a:t>Obavijest </a:t>
            </a:r>
            <a:r>
              <a:rPr lang="hr-HR" sz="2000" b="1" dirty="0">
                <a:solidFill>
                  <a:srgbClr val="002060"/>
                </a:solidFill>
              </a:rPr>
              <a:t>br. 4 </a:t>
            </a:r>
            <a:r>
              <a:rPr lang="hr-HR" sz="2000" dirty="0">
                <a:solidFill>
                  <a:srgbClr val="002060"/>
                </a:solidFill>
              </a:rPr>
              <a:t>– do 15.05.2017., za razdoblje ožujak i travanj 2017. godine;</a:t>
            </a:r>
          </a:p>
          <a:p>
            <a:r>
              <a:rPr lang="hr-HR" sz="2000" b="1" dirty="0" smtClean="0">
                <a:solidFill>
                  <a:srgbClr val="002060"/>
                </a:solidFill>
              </a:rPr>
              <a:t>Obavijest </a:t>
            </a:r>
            <a:r>
              <a:rPr lang="hr-HR" sz="2000" b="1" dirty="0">
                <a:solidFill>
                  <a:srgbClr val="002060"/>
                </a:solidFill>
              </a:rPr>
              <a:t>br. 5 </a:t>
            </a:r>
            <a:r>
              <a:rPr lang="hr-HR" sz="2000" dirty="0">
                <a:solidFill>
                  <a:srgbClr val="002060"/>
                </a:solidFill>
              </a:rPr>
              <a:t>– do 15.07.2017., za razdoblje svibanj i lipanj 2017. godine</a:t>
            </a:r>
            <a:r>
              <a:rPr lang="hr-HR" sz="2000" dirty="0" smtClean="0">
                <a:solidFill>
                  <a:srgbClr val="002060"/>
                </a:solidFill>
              </a:rPr>
              <a:t>.</a:t>
            </a:r>
          </a:p>
          <a:p>
            <a:pPr marL="0" indent="0">
              <a:buNone/>
            </a:pPr>
            <a:endParaRPr lang="hr-HR" sz="2000" dirty="0" smtClean="0">
              <a:solidFill>
                <a:srgbClr val="002060"/>
              </a:solidFill>
            </a:endParaRPr>
          </a:p>
          <a:p>
            <a:pPr marL="0" indent="0" algn="ctr">
              <a:buNone/>
            </a:pPr>
            <a:r>
              <a:rPr lang="hr-HR" sz="2000" dirty="0">
                <a:solidFill>
                  <a:srgbClr val="C00000"/>
                </a:solidFill>
                <a:effectLst>
                  <a:outerShdw blurRad="38100" dist="38100" dir="2700000" algn="tl">
                    <a:srgbClr val="000000">
                      <a:alpha val="43137"/>
                    </a:srgbClr>
                  </a:outerShdw>
                </a:effectLst>
              </a:rPr>
              <a:t>Korisnik se obvezuje neposredno ili posredno (putem Osnovnih škola) voditi precizne i redovite evidencije vezane uz ostvarenje troškova u svezi provedbe Projekta prehrane djece, koristeći pritom odgovarajuće računovodstvene sustave sukladno propisima o financijskom poslovanju i računovodstvu.</a:t>
            </a:r>
          </a:p>
        </p:txBody>
      </p:sp>
    </p:spTree>
    <p:extLst>
      <p:ext uri="{BB962C8B-B14F-4D97-AF65-F5344CB8AC3E}">
        <p14:creationId xmlns:p14="http://schemas.microsoft.com/office/powerpoint/2010/main" val="425639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Naslov 12"/>
          <p:cNvSpPr>
            <a:spLocks noGrp="1"/>
          </p:cNvSpPr>
          <p:nvPr>
            <p:ph type="title"/>
          </p:nvPr>
        </p:nvSpPr>
        <p:spPr>
          <a:xfrm>
            <a:off x="1117309" y="76200"/>
            <a:ext cx="10157354" cy="1192560"/>
          </a:xfrm>
        </p:spPr>
        <p:txBody>
          <a:bodyPr>
            <a:normAutofit/>
          </a:bodyPr>
          <a:lstStyle/>
          <a:p>
            <a:pPr algn="ctr"/>
            <a:r>
              <a:rPr lang="hr-HR" sz="2400" dirty="0">
                <a:effectLst>
                  <a:outerShdw blurRad="38100" dist="38100" dir="2700000" algn="tl">
                    <a:srgbClr val="000000">
                      <a:alpha val="43137"/>
                    </a:srgbClr>
                  </a:outerShdw>
                </a:effectLst>
              </a:rPr>
              <a:t>Osiguranje prehrane djece u osnovnim školama u 9 hrvatskih županija za školsku godinu 2016./</a:t>
            </a:r>
            <a:r>
              <a:rPr lang="hr-HR" sz="2400" dirty="0" smtClean="0">
                <a:effectLst>
                  <a:outerShdw blurRad="38100" dist="38100" dir="2700000" algn="tl">
                    <a:srgbClr val="000000">
                      <a:alpha val="43137"/>
                    </a:srgbClr>
                  </a:outerShdw>
                </a:effectLst>
              </a:rPr>
              <a:t>2017</a:t>
            </a:r>
            <a:r>
              <a:rPr lang="hr-HR" sz="1600" dirty="0" smtClean="0"/>
              <a:t>.</a:t>
            </a:r>
            <a:endParaRPr lang="hr-HR" sz="1600" dirty="0"/>
          </a:p>
        </p:txBody>
      </p:sp>
      <p:sp>
        <p:nvSpPr>
          <p:cNvPr id="14" name="Rezervirano mjesto sadržaja 13"/>
          <p:cNvSpPr>
            <a:spLocks noGrp="1"/>
          </p:cNvSpPr>
          <p:nvPr>
            <p:ph idx="1"/>
          </p:nvPr>
        </p:nvSpPr>
        <p:spPr/>
        <p:txBody>
          <a:bodyPr/>
          <a:lstStyle/>
          <a:p>
            <a:pPr marL="304770" indent="-304770" algn="l" defTabSz="1218987">
              <a:spcBef>
                <a:spcPts val="1866"/>
              </a:spcBef>
              <a:buClr>
                <a:srgbClr val="374C81"/>
              </a:buClr>
              <a:buSzPct val="100000"/>
              <a:buFont typeface="Arial"/>
              <a:buChar char="•"/>
            </a:pPr>
            <a:r>
              <a:rPr lang="hr-HR" sz="2000" b="1" dirty="0" smtClean="0">
                <a:solidFill>
                  <a:srgbClr val="002060"/>
                </a:solidFill>
                <a:latin typeface="Century Gothic"/>
              </a:rPr>
              <a:t>Zaklada „Hrvatska za djecu”</a:t>
            </a:r>
          </a:p>
          <a:p>
            <a:pPr marL="304770" indent="-304770" algn="l" defTabSz="1218987">
              <a:spcBef>
                <a:spcPts val="1866"/>
              </a:spcBef>
              <a:buClr>
                <a:srgbClr val="374C81"/>
              </a:buClr>
              <a:buSzPct val="100000"/>
              <a:buFont typeface="Arial"/>
              <a:buChar char="•"/>
            </a:pPr>
            <a:r>
              <a:rPr lang="hr-HR" sz="2000" b="1" dirty="0" smtClean="0">
                <a:solidFill>
                  <a:srgbClr val="002060"/>
                </a:solidFill>
                <a:latin typeface="Century Gothic"/>
              </a:rPr>
              <a:t>Odluka</a:t>
            </a:r>
            <a:r>
              <a:rPr lang="hr-HR" sz="2000" dirty="0" smtClean="0">
                <a:solidFill>
                  <a:srgbClr val="002060"/>
                </a:solidFill>
                <a:latin typeface="Century Gothic"/>
              </a:rPr>
              <a:t> o dodjeli potpora u svrhu osiguranja prehrane od 18. srpnja 2016. za školsku godinu 2016./2017. </a:t>
            </a:r>
            <a:endParaRPr lang="hr-HR" sz="2000" dirty="0">
              <a:solidFill>
                <a:srgbClr val="002060"/>
              </a:solidFill>
              <a:latin typeface="Century Gothic"/>
            </a:endParaRPr>
          </a:p>
          <a:p>
            <a:pPr marL="304770" indent="-304770">
              <a:buClr>
                <a:srgbClr val="374C81"/>
              </a:buClr>
              <a:buFont typeface="Arial"/>
              <a:buChar char="•"/>
            </a:pPr>
            <a:r>
              <a:rPr lang="hr-HR" sz="2000" dirty="0" smtClean="0">
                <a:solidFill>
                  <a:srgbClr val="002060"/>
                </a:solidFill>
              </a:rPr>
              <a:t>Predmet </a:t>
            </a:r>
            <a:r>
              <a:rPr lang="hr-HR" sz="2000" dirty="0">
                <a:solidFill>
                  <a:srgbClr val="002060"/>
                </a:solidFill>
              </a:rPr>
              <a:t>Ugovora jest dodjela financijskih sredstava Korisniku, u svrhu osiguranja pokrića troškova školske prehrane u školskoj godini 2016./2017.</a:t>
            </a:r>
            <a:endParaRPr lang="hr-HR" sz="2000" dirty="0" smtClean="0">
              <a:solidFill>
                <a:srgbClr val="002060"/>
              </a:solidFill>
              <a:latin typeface="Century Gothic"/>
            </a:endParaRPr>
          </a:p>
          <a:p>
            <a:pPr marL="304770" indent="-304770">
              <a:buClr>
                <a:srgbClr val="374C81"/>
              </a:buClr>
              <a:buFont typeface="Arial"/>
              <a:buChar char="•"/>
            </a:pPr>
            <a:r>
              <a:rPr lang="hr-HR" sz="2000" b="1" dirty="0" smtClean="0">
                <a:solidFill>
                  <a:srgbClr val="002060"/>
                </a:solidFill>
              </a:rPr>
              <a:t>Ciljna skupina: </a:t>
            </a:r>
            <a:r>
              <a:rPr lang="hr-HR" sz="2000" dirty="0" smtClean="0">
                <a:solidFill>
                  <a:srgbClr val="002060"/>
                </a:solidFill>
              </a:rPr>
              <a:t>djeca </a:t>
            </a:r>
            <a:r>
              <a:rPr lang="hr-HR" sz="2000" dirty="0">
                <a:solidFill>
                  <a:srgbClr val="002060"/>
                </a:solidFill>
              </a:rPr>
              <a:t>u osnovnim školama u 9 (devet) hrvatskih županija, čija vrijednost indeksa razvijenosti je veća od 75% (sedamdeset pet posto) prosjeka Republike </a:t>
            </a:r>
            <a:r>
              <a:rPr lang="hr-HR" sz="2000" dirty="0" smtClean="0">
                <a:solidFill>
                  <a:srgbClr val="002060"/>
                </a:solidFill>
              </a:rPr>
              <a:t>Hrvatske</a:t>
            </a:r>
          </a:p>
          <a:p>
            <a:pPr marL="304770" indent="-304770">
              <a:buClr>
                <a:srgbClr val="374C81"/>
              </a:buClr>
              <a:buFont typeface="Arial"/>
              <a:buChar char="•"/>
            </a:pPr>
            <a:r>
              <a:rPr lang="hr-HR" sz="2000" b="1" dirty="0" smtClean="0">
                <a:solidFill>
                  <a:srgbClr val="002060"/>
                </a:solidFill>
              </a:rPr>
              <a:t>Trajanje projekta:  </a:t>
            </a:r>
          </a:p>
          <a:p>
            <a:pPr marL="0" indent="0" algn="ctr">
              <a:buClr>
                <a:srgbClr val="374C81"/>
              </a:buClr>
              <a:buNone/>
            </a:pPr>
            <a:r>
              <a:rPr lang="hr-HR" dirty="0" smtClean="0">
                <a:solidFill>
                  <a:srgbClr val="C00000"/>
                </a:solidFill>
                <a:effectLst>
                  <a:outerShdw blurRad="38100" dist="38100" dir="2700000" algn="tl">
                    <a:srgbClr val="000000">
                      <a:alpha val="43137"/>
                    </a:srgbClr>
                  </a:outerShdw>
                </a:effectLst>
              </a:rPr>
              <a:t>05. rujna 2016. - 14. lipnja 2017.</a:t>
            </a:r>
          </a:p>
          <a:p>
            <a:pPr marL="304770" indent="-304770">
              <a:buClr>
                <a:srgbClr val="374C81"/>
              </a:buClr>
              <a:buFont typeface="Arial"/>
              <a:buChar char="•"/>
            </a:pPr>
            <a:endParaRPr lang="hr-HR" sz="2000" dirty="0" smtClean="0">
              <a:solidFill>
                <a:srgbClr val="374C81"/>
              </a:solidFill>
              <a:latin typeface="Century Gothic"/>
            </a:endParaRPr>
          </a:p>
          <a:p>
            <a:pPr marL="304770" indent="-304770" algn="l" defTabSz="1218987">
              <a:spcBef>
                <a:spcPts val="1866"/>
              </a:spcBef>
              <a:buClr>
                <a:srgbClr val="374C81"/>
              </a:buClr>
              <a:buSzPct val="100000"/>
              <a:buFont typeface="Arial"/>
              <a:buChar char="•"/>
            </a:pPr>
            <a:endParaRPr lang="hr-HR" dirty="0" smtClean="0">
              <a:solidFill>
                <a:srgbClr val="374C81"/>
              </a:solidFill>
              <a:latin typeface="Century Gothic"/>
            </a:endParaRPr>
          </a:p>
          <a:p>
            <a:pPr marL="304770" indent="-304770" algn="l" defTabSz="1218987">
              <a:spcBef>
                <a:spcPts val="1866"/>
              </a:spcBef>
              <a:buClr>
                <a:srgbClr val="374C81"/>
              </a:buClr>
              <a:buSzPct val="100000"/>
              <a:buFont typeface="Arial"/>
              <a:buChar char="•"/>
            </a:pPr>
            <a:endParaRPr lang="hr-HR"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17309" y="76200"/>
            <a:ext cx="10157354" cy="1120552"/>
          </a:xfrm>
        </p:spPr>
        <p:txBody>
          <a:bodyPr>
            <a:normAutofit/>
          </a:bodyPr>
          <a:lstStyle/>
          <a:p>
            <a:pPr algn="ctr"/>
            <a:r>
              <a:rPr lang="hr-HR" sz="2800" dirty="0" smtClean="0">
                <a:effectLst>
                  <a:outerShdw blurRad="38100" dist="38100" dir="2700000" algn="tl">
                    <a:srgbClr val="000000">
                      <a:alpha val="43137"/>
                    </a:srgbClr>
                  </a:outerShdw>
                </a:effectLst>
              </a:rPr>
              <a:t>Vidljivost</a:t>
            </a:r>
            <a:endParaRPr lang="hr-HR" sz="2800" dirty="0">
              <a:effectLst>
                <a:outerShdw blurRad="38100" dist="38100" dir="2700000" algn="tl">
                  <a:srgbClr val="000000">
                    <a:alpha val="43137"/>
                  </a:srgbClr>
                </a:outerShdw>
              </a:effectLst>
            </a:endParaRPr>
          </a:p>
        </p:txBody>
      </p:sp>
      <p:sp>
        <p:nvSpPr>
          <p:cNvPr id="3" name="Rezervirano mjesto sadržaja 2"/>
          <p:cNvSpPr>
            <a:spLocks noGrp="1"/>
          </p:cNvSpPr>
          <p:nvPr>
            <p:ph idx="1"/>
          </p:nvPr>
        </p:nvSpPr>
        <p:spPr/>
        <p:txBody>
          <a:bodyPr>
            <a:normAutofit/>
          </a:bodyPr>
          <a:lstStyle/>
          <a:p>
            <a:pPr algn="ctr">
              <a:lnSpc>
                <a:spcPct val="150000"/>
              </a:lnSpc>
            </a:pPr>
            <a:r>
              <a:rPr lang="hr-HR" sz="2000" dirty="0" smtClean="0">
                <a:solidFill>
                  <a:srgbClr val="002060"/>
                </a:solidFill>
              </a:rPr>
              <a:t>Korisnik (Županija), </a:t>
            </a:r>
            <a:r>
              <a:rPr lang="hr-HR" sz="2000" dirty="0">
                <a:solidFill>
                  <a:srgbClr val="002060"/>
                </a:solidFill>
              </a:rPr>
              <a:t>odnosno Osnovne škole će navesti financijski doprinos Zaklade </a:t>
            </a:r>
            <a:r>
              <a:rPr lang="hr-HR" sz="2000" u="sng" dirty="0">
                <a:solidFill>
                  <a:srgbClr val="002060"/>
                </a:solidFill>
                <a:effectLst>
                  <a:outerShdw blurRad="38100" dist="38100" dir="2700000" algn="tl">
                    <a:srgbClr val="000000">
                      <a:alpha val="43137"/>
                    </a:srgbClr>
                  </a:outerShdw>
                </a:effectLst>
              </a:rPr>
              <a:t>u svim materijalima i informacijama </a:t>
            </a:r>
            <a:r>
              <a:rPr lang="hr-HR" sz="2000" dirty="0">
                <a:solidFill>
                  <a:srgbClr val="002060"/>
                </a:solidFill>
              </a:rPr>
              <a:t>koji su usmjereni prema roditeljima (odnosno zakonskim skrbnicima, </a:t>
            </a:r>
            <a:r>
              <a:rPr lang="hr-HR" sz="2000" dirty="0" err="1">
                <a:solidFill>
                  <a:srgbClr val="002060"/>
                </a:solidFill>
              </a:rPr>
              <a:t>posvojiteljima</a:t>
            </a:r>
            <a:r>
              <a:rPr lang="hr-HR" sz="2000" dirty="0">
                <a:solidFill>
                  <a:srgbClr val="002060"/>
                </a:solidFill>
              </a:rPr>
              <a:t> ili udomiteljima) Krajnjih korisnika vezano uz provedbu Projekta prehrane djece, kao i u svim materijalima i informacijama za opću i drugu javnost te predstavnicima medija kada je riječ o školskoj prehrani u Osnovnim školama.</a:t>
            </a:r>
          </a:p>
        </p:txBody>
      </p:sp>
    </p:spTree>
    <p:extLst>
      <p:ext uri="{BB962C8B-B14F-4D97-AF65-F5344CB8AC3E}">
        <p14:creationId xmlns:p14="http://schemas.microsoft.com/office/powerpoint/2010/main" val="1481662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utnik 1"/>
          <p:cNvSpPr/>
          <p:nvPr/>
        </p:nvSpPr>
        <p:spPr>
          <a:xfrm>
            <a:off x="1413892" y="1628800"/>
            <a:ext cx="6934845" cy="3416320"/>
          </a:xfrm>
          <a:prstGeom prst="rect">
            <a:avLst/>
          </a:prstGeom>
        </p:spPr>
        <p:txBody>
          <a:bodyPr wrap="square">
            <a:spAutoFit/>
          </a:bodyPr>
          <a:lstStyle/>
          <a:p>
            <a:r>
              <a:rPr lang="hr-HR" u="sng" dirty="0" smtClean="0">
                <a:effectLst>
                  <a:outerShdw blurRad="38100" dist="38100" dir="2700000" algn="tl">
                    <a:srgbClr val="000000">
                      <a:alpha val="43137"/>
                    </a:srgbClr>
                  </a:outerShdw>
                </a:effectLst>
              </a:rPr>
              <a:t>Osobe za kontakt: </a:t>
            </a:r>
          </a:p>
          <a:p>
            <a:endParaRPr lang="hr-HR" dirty="0" smtClean="0"/>
          </a:p>
          <a:p>
            <a:r>
              <a:rPr lang="hr-HR" sz="2000" dirty="0" smtClean="0"/>
              <a:t>Livija Faić, AZRA d.o.o. </a:t>
            </a:r>
          </a:p>
          <a:p>
            <a:r>
              <a:rPr lang="hr-HR" sz="2000" dirty="0" smtClean="0">
                <a:hlinkClick r:id="rId2"/>
              </a:rPr>
              <a:t>livija.faic@azra.hr</a:t>
            </a:r>
            <a:endParaRPr lang="hr-HR" sz="2000" dirty="0" smtClean="0"/>
          </a:p>
          <a:p>
            <a:endParaRPr lang="hr-HR" sz="2000" dirty="0" smtClean="0"/>
          </a:p>
          <a:p>
            <a:r>
              <a:rPr lang="hr-HR" sz="2000" dirty="0" smtClean="0"/>
              <a:t>Irena Jović, Varaždinska županija</a:t>
            </a:r>
          </a:p>
          <a:p>
            <a:r>
              <a:rPr lang="hr-HR" sz="2000" dirty="0" smtClean="0">
                <a:hlinkClick r:id="rId3"/>
              </a:rPr>
              <a:t>irena.jovic@vzz.hr</a:t>
            </a:r>
            <a:r>
              <a:rPr lang="hr-HR" sz="2000" dirty="0" smtClean="0"/>
              <a:t>   </a:t>
            </a:r>
          </a:p>
          <a:p>
            <a:endParaRPr lang="hr-HR" sz="2000" dirty="0"/>
          </a:p>
          <a:p>
            <a:r>
              <a:rPr lang="hr-HR" sz="2000" dirty="0" smtClean="0"/>
              <a:t>Silvija Ladić-</a:t>
            </a:r>
            <a:r>
              <a:rPr lang="hr-HR" sz="2000" dirty="0" err="1" smtClean="0"/>
              <a:t>Fisher</a:t>
            </a:r>
            <a:r>
              <a:rPr lang="hr-HR" sz="2000" dirty="0" smtClean="0"/>
              <a:t>, Varaždinka županija</a:t>
            </a:r>
            <a:endParaRPr lang="hr-HR" sz="2000" dirty="0"/>
          </a:p>
          <a:p>
            <a:r>
              <a:rPr lang="hr-HR" sz="2000" dirty="0" smtClean="0">
                <a:hlinkClick r:id="rId4"/>
              </a:rPr>
              <a:t>silvija.ladic-fischer@vzz.hr</a:t>
            </a:r>
            <a:r>
              <a:rPr lang="hr-HR" sz="2000" dirty="0" smtClean="0"/>
              <a:t>  </a:t>
            </a:r>
            <a:endParaRPr lang="hr-HR" sz="2000" dirty="0"/>
          </a:p>
        </p:txBody>
      </p:sp>
    </p:spTree>
    <p:extLst>
      <p:ext uri="{BB962C8B-B14F-4D97-AF65-F5344CB8AC3E}">
        <p14:creationId xmlns:p14="http://schemas.microsoft.com/office/powerpoint/2010/main" val="303098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teksta 2"/>
          <p:cNvSpPr>
            <a:spLocks noGrp="1"/>
          </p:cNvSpPr>
          <p:nvPr>
            <p:ph type="body" idx="1"/>
          </p:nvPr>
        </p:nvSpPr>
        <p:spPr>
          <a:xfrm>
            <a:off x="693812" y="980728"/>
            <a:ext cx="7008574" cy="1296987"/>
          </a:xfrm>
        </p:spPr>
        <p:txBody>
          <a:bodyPr>
            <a:normAutofit/>
          </a:bodyPr>
          <a:lstStyle/>
          <a:p>
            <a:pPr algn="ctr"/>
            <a:r>
              <a:rPr lang="hr-HR" sz="3200" dirty="0" smtClean="0"/>
              <a:t>Hvala na pažnji! </a:t>
            </a:r>
          </a:p>
          <a:p>
            <a:pPr algn="ctr"/>
            <a:r>
              <a:rPr lang="hr-HR" sz="3200" dirty="0" smtClean="0">
                <a:sym typeface="Wingdings" panose="05000000000000000000" pitchFamily="2" charset="2"/>
              </a:rPr>
              <a:t> </a:t>
            </a:r>
            <a:r>
              <a:rPr lang="hr-HR" sz="3200" dirty="0" smtClean="0"/>
              <a:t> </a:t>
            </a:r>
            <a:endParaRPr lang="hr-HR" sz="3200" dirty="0"/>
          </a:p>
        </p:txBody>
      </p:sp>
      <p:pic>
        <p:nvPicPr>
          <p:cNvPr id="6" name="Slika 5"/>
          <p:cNvPicPr>
            <a:picLocks noChangeAspect="1"/>
          </p:cNvPicPr>
          <p:nvPr/>
        </p:nvPicPr>
        <p:blipFill>
          <a:blip r:embed="rId2"/>
          <a:stretch>
            <a:fillRect/>
          </a:stretch>
        </p:blipFill>
        <p:spPr>
          <a:xfrm>
            <a:off x="2865951" y="3212976"/>
            <a:ext cx="2664296" cy="2664296"/>
          </a:xfrm>
          <a:prstGeom prst="rect">
            <a:avLst/>
          </a:prstGeom>
        </p:spPr>
      </p:pic>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hr-HR" sz="2400" dirty="0" smtClean="0">
                <a:effectLst>
                  <a:outerShdw blurRad="38100" dist="38100" dir="2700000" algn="tl">
                    <a:srgbClr val="000000">
                      <a:alpha val="43137"/>
                    </a:srgbClr>
                  </a:outerShdw>
                </a:effectLst>
              </a:rPr>
              <a:t>Prilozi Ugovoru o dodjeli financijskih sredstava</a:t>
            </a:r>
            <a:endParaRPr lang="hr-HR" sz="2400" dirty="0">
              <a:effectLst>
                <a:outerShdw blurRad="38100" dist="38100" dir="2700000" algn="tl">
                  <a:srgbClr val="000000">
                    <a:alpha val="43137"/>
                  </a:srgbClr>
                </a:outerShdw>
              </a:effectLst>
            </a:endParaRPr>
          </a:p>
        </p:txBody>
      </p:sp>
      <p:sp>
        <p:nvSpPr>
          <p:cNvPr id="3" name="Rezervirano mjesto sadržaja 2"/>
          <p:cNvSpPr>
            <a:spLocks noGrp="1"/>
          </p:cNvSpPr>
          <p:nvPr>
            <p:ph idx="1"/>
          </p:nvPr>
        </p:nvSpPr>
        <p:spPr>
          <a:xfrm>
            <a:off x="1117309" y="2132856"/>
            <a:ext cx="10157354" cy="4470400"/>
          </a:xfrm>
        </p:spPr>
        <p:txBody>
          <a:bodyPr>
            <a:normAutofit/>
          </a:bodyPr>
          <a:lstStyle/>
          <a:p>
            <a:r>
              <a:rPr lang="hr-HR" sz="2000" dirty="0" smtClean="0">
                <a:solidFill>
                  <a:srgbClr val="002060"/>
                </a:solidFill>
              </a:rPr>
              <a:t>Prilog br. 1 - </a:t>
            </a:r>
            <a:r>
              <a:rPr lang="hr-HR" sz="2000" b="1" dirty="0" smtClean="0">
                <a:solidFill>
                  <a:srgbClr val="002060"/>
                </a:solidFill>
              </a:rPr>
              <a:t>Popis osnovnih škola</a:t>
            </a:r>
          </a:p>
          <a:p>
            <a:r>
              <a:rPr lang="hr-HR" sz="2000" dirty="0" smtClean="0">
                <a:solidFill>
                  <a:srgbClr val="002060"/>
                </a:solidFill>
              </a:rPr>
              <a:t>Prilog br. 2 - </a:t>
            </a:r>
            <a:r>
              <a:rPr lang="hr-HR" sz="2000" b="1" dirty="0" smtClean="0">
                <a:solidFill>
                  <a:srgbClr val="002060"/>
                </a:solidFill>
              </a:rPr>
              <a:t>Podaci o procijenjenim potrebama</a:t>
            </a:r>
          </a:p>
          <a:p>
            <a:r>
              <a:rPr lang="hr-HR" sz="2000" dirty="0">
                <a:solidFill>
                  <a:srgbClr val="002060"/>
                </a:solidFill>
              </a:rPr>
              <a:t>Prilog br. </a:t>
            </a:r>
            <a:r>
              <a:rPr lang="hr-HR" sz="2000" dirty="0" smtClean="0">
                <a:solidFill>
                  <a:srgbClr val="002060"/>
                </a:solidFill>
              </a:rPr>
              <a:t>3 - </a:t>
            </a:r>
            <a:r>
              <a:rPr lang="hr-HR" sz="2000" b="1" dirty="0">
                <a:solidFill>
                  <a:srgbClr val="002060"/>
                </a:solidFill>
              </a:rPr>
              <a:t>Obrasci izjava iz članka 3.4. točke </a:t>
            </a:r>
            <a:r>
              <a:rPr lang="hr-HR" sz="2000" b="1" dirty="0" smtClean="0">
                <a:solidFill>
                  <a:srgbClr val="002060"/>
                </a:solidFill>
              </a:rPr>
              <a:t>Ugovora</a:t>
            </a:r>
            <a:endParaRPr lang="hr-HR" sz="2000" b="1" dirty="0">
              <a:solidFill>
                <a:srgbClr val="002060"/>
              </a:solidFill>
            </a:endParaRPr>
          </a:p>
          <a:p>
            <a:r>
              <a:rPr lang="hr-HR" sz="2000" dirty="0">
                <a:solidFill>
                  <a:srgbClr val="002060"/>
                </a:solidFill>
              </a:rPr>
              <a:t>Prilog br. </a:t>
            </a:r>
            <a:r>
              <a:rPr lang="hr-HR" sz="2000" dirty="0" smtClean="0">
                <a:solidFill>
                  <a:srgbClr val="002060"/>
                </a:solidFill>
              </a:rPr>
              <a:t>4 - </a:t>
            </a:r>
            <a:r>
              <a:rPr lang="hr-HR" sz="2000" b="1" dirty="0" smtClean="0">
                <a:solidFill>
                  <a:srgbClr val="002060"/>
                </a:solidFill>
              </a:rPr>
              <a:t>Obrazac </a:t>
            </a:r>
            <a:r>
              <a:rPr lang="hr-HR" sz="2000" b="1" dirty="0">
                <a:solidFill>
                  <a:srgbClr val="002060"/>
                </a:solidFill>
              </a:rPr>
              <a:t>Podataka o stvarnim potrebama</a:t>
            </a:r>
          </a:p>
          <a:p>
            <a:r>
              <a:rPr lang="hr-HR" sz="2000" dirty="0">
                <a:solidFill>
                  <a:srgbClr val="002060"/>
                </a:solidFill>
              </a:rPr>
              <a:t>Prilog br. </a:t>
            </a:r>
            <a:r>
              <a:rPr lang="hr-HR" sz="2000" dirty="0" smtClean="0">
                <a:solidFill>
                  <a:srgbClr val="002060"/>
                </a:solidFill>
              </a:rPr>
              <a:t>5 - </a:t>
            </a:r>
            <a:r>
              <a:rPr lang="hr-HR" sz="2000" b="1" dirty="0" smtClean="0">
                <a:solidFill>
                  <a:srgbClr val="002060"/>
                </a:solidFill>
              </a:rPr>
              <a:t>Obrazac </a:t>
            </a:r>
            <a:r>
              <a:rPr lang="hr-HR" sz="2000" b="1" dirty="0">
                <a:solidFill>
                  <a:srgbClr val="002060"/>
                </a:solidFill>
              </a:rPr>
              <a:t>Potvrde</a:t>
            </a:r>
          </a:p>
        </p:txBody>
      </p:sp>
    </p:spTree>
    <p:extLst>
      <p:ext uri="{BB962C8B-B14F-4D97-AF65-F5344CB8AC3E}">
        <p14:creationId xmlns:p14="http://schemas.microsoft.com/office/powerpoint/2010/main" val="84674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pPr algn="ctr"/>
            <a:r>
              <a:rPr lang="hr-HR" sz="2400" dirty="0" smtClean="0">
                <a:effectLst>
                  <a:outerShdw blurRad="38100" dist="38100" dir="2700000" algn="tl">
                    <a:srgbClr val="000000">
                      <a:alpha val="43137"/>
                    </a:srgbClr>
                  </a:outerShdw>
                </a:effectLst>
              </a:rPr>
              <a:t>Uvjeti </a:t>
            </a:r>
            <a:r>
              <a:rPr lang="hr-HR" sz="2400" dirty="0">
                <a:effectLst>
                  <a:outerShdw blurRad="38100" dist="38100" dir="2700000" algn="tl">
                    <a:srgbClr val="000000">
                      <a:alpha val="43137"/>
                    </a:srgbClr>
                  </a:outerShdw>
                </a:effectLst>
              </a:rPr>
              <a:t>koje djeca Krajnji korisnici i </a:t>
            </a:r>
            <a:r>
              <a:rPr lang="hr-HR" sz="2400" dirty="0" smtClean="0">
                <a:effectLst>
                  <a:outerShdw blurRad="38100" dist="38100" dir="2700000" algn="tl">
                    <a:srgbClr val="000000">
                      <a:alpha val="43137"/>
                    </a:srgbClr>
                  </a:outerShdw>
                </a:effectLst>
              </a:rPr>
              <a:t>moraju </a:t>
            </a:r>
            <a:r>
              <a:rPr lang="hr-HR" sz="2400" dirty="0">
                <a:effectLst>
                  <a:outerShdw blurRad="38100" dist="38100" dir="2700000" algn="tl">
                    <a:srgbClr val="000000">
                      <a:alpha val="43137"/>
                    </a:srgbClr>
                  </a:outerShdw>
                </a:effectLst>
              </a:rPr>
              <a:t>kumulativno ispuniti i relevantnom dokumentacijom dokazati kako bi ostvarili status Krajnjih korisnika</a:t>
            </a:r>
          </a:p>
        </p:txBody>
      </p:sp>
      <p:sp>
        <p:nvSpPr>
          <p:cNvPr id="3" name="Rezervirano mjesto sadržaja 2"/>
          <p:cNvSpPr>
            <a:spLocks noGrp="1"/>
          </p:cNvSpPr>
          <p:nvPr>
            <p:ph idx="1"/>
          </p:nvPr>
        </p:nvSpPr>
        <p:spPr>
          <a:xfrm>
            <a:off x="1117309" y="2060848"/>
            <a:ext cx="10157354" cy="4470400"/>
          </a:xfrm>
        </p:spPr>
        <p:txBody>
          <a:bodyPr>
            <a:normAutofit/>
          </a:bodyPr>
          <a:lstStyle/>
          <a:p>
            <a:pPr marL="457200" indent="-457200">
              <a:buFont typeface="+mj-lt"/>
              <a:buAutoNum type="arabicParenR"/>
            </a:pPr>
            <a:r>
              <a:rPr lang="pl-PL" sz="2000" dirty="0">
                <a:solidFill>
                  <a:srgbClr val="002060"/>
                </a:solidFill>
              </a:rPr>
              <a:t>Dijete je polaznik </a:t>
            </a:r>
            <a:r>
              <a:rPr lang="pl-PL" sz="2000" b="1" dirty="0">
                <a:solidFill>
                  <a:srgbClr val="002060"/>
                </a:solidFill>
              </a:rPr>
              <a:t>nekog od 8 (osam) razreda </a:t>
            </a:r>
            <a:r>
              <a:rPr lang="pl-PL" sz="2000" dirty="0">
                <a:solidFill>
                  <a:srgbClr val="002060"/>
                </a:solidFill>
              </a:rPr>
              <a:t>jedne od Osnovnih </a:t>
            </a:r>
            <a:r>
              <a:rPr lang="pl-PL" sz="2000" dirty="0" smtClean="0">
                <a:solidFill>
                  <a:srgbClr val="002060"/>
                </a:solidFill>
              </a:rPr>
              <a:t>škola</a:t>
            </a:r>
          </a:p>
          <a:p>
            <a:pPr marL="457200" indent="-457200">
              <a:buFont typeface="+mj-lt"/>
              <a:buAutoNum type="arabicParenR"/>
            </a:pPr>
            <a:r>
              <a:rPr lang="hr-HR" sz="2000" dirty="0" smtClean="0">
                <a:solidFill>
                  <a:srgbClr val="002060"/>
                </a:solidFill>
              </a:rPr>
              <a:t>Obitelj </a:t>
            </a:r>
            <a:r>
              <a:rPr lang="hr-HR" sz="2000" dirty="0">
                <a:solidFill>
                  <a:srgbClr val="002060"/>
                </a:solidFill>
              </a:rPr>
              <a:t>u kojoj živi Dijete </a:t>
            </a:r>
            <a:r>
              <a:rPr lang="hr-HR" sz="2000" b="1" dirty="0">
                <a:solidFill>
                  <a:srgbClr val="002060"/>
                </a:solidFill>
              </a:rPr>
              <a:t>ne plaća za to Dijete djelomičnu ili cjelokupnu školarinu</a:t>
            </a:r>
            <a:r>
              <a:rPr lang="hr-HR" sz="2000" dirty="0">
                <a:solidFill>
                  <a:srgbClr val="002060"/>
                </a:solidFill>
              </a:rPr>
              <a:t> za potrebe pohađanja redovnog općeobrazovnog programa u Osnovnoj </a:t>
            </a:r>
            <a:r>
              <a:rPr lang="hr-HR" sz="2000" dirty="0" smtClean="0">
                <a:solidFill>
                  <a:srgbClr val="002060"/>
                </a:solidFill>
              </a:rPr>
              <a:t>školi</a:t>
            </a:r>
          </a:p>
          <a:p>
            <a:pPr marL="457200" indent="-457200">
              <a:buFont typeface="+mj-lt"/>
              <a:buAutoNum type="arabicParenR"/>
            </a:pPr>
            <a:r>
              <a:rPr lang="hr-HR" sz="2000" dirty="0">
                <a:solidFill>
                  <a:srgbClr val="002060"/>
                </a:solidFill>
              </a:rPr>
              <a:t>Dijete </a:t>
            </a:r>
            <a:r>
              <a:rPr lang="hr-HR" sz="2000" b="1" dirty="0">
                <a:solidFill>
                  <a:srgbClr val="002060"/>
                </a:solidFill>
              </a:rPr>
              <a:t>je krvnim srodstvom ili po nekoj zakonskoj osnovi </a:t>
            </a:r>
            <a:r>
              <a:rPr lang="hr-HR" sz="2000" dirty="0">
                <a:solidFill>
                  <a:srgbClr val="002060"/>
                </a:solidFill>
              </a:rPr>
              <a:t>povezano s obitelji u kojoj </a:t>
            </a:r>
            <a:r>
              <a:rPr lang="hr-HR" sz="2000" dirty="0" smtClean="0">
                <a:solidFill>
                  <a:srgbClr val="002060"/>
                </a:solidFill>
              </a:rPr>
              <a:t>živi</a:t>
            </a:r>
          </a:p>
          <a:p>
            <a:pPr marL="457200" indent="-457200">
              <a:buFont typeface="+mj-lt"/>
              <a:buAutoNum type="arabicParenR"/>
            </a:pPr>
            <a:r>
              <a:rPr lang="hr-HR" sz="2000" dirty="0">
                <a:solidFill>
                  <a:srgbClr val="002060"/>
                </a:solidFill>
              </a:rPr>
              <a:t>Dijete i/ili jedan od njegovih roditelja (odnosno jedan od zakonskih skrbnika, </a:t>
            </a:r>
            <a:r>
              <a:rPr lang="hr-HR" sz="2000" dirty="0" err="1">
                <a:solidFill>
                  <a:srgbClr val="002060"/>
                </a:solidFill>
              </a:rPr>
              <a:t>posvojitelja</a:t>
            </a:r>
            <a:r>
              <a:rPr lang="hr-HR" sz="2000" dirty="0">
                <a:solidFill>
                  <a:srgbClr val="002060"/>
                </a:solidFill>
              </a:rPr>
              <a:t> ili udomitelja) je </a:t>
            </a:r>
            <a:r>
              <a:rPr lang="hr-HR" sz="2000" b="1" dirty="0">
                <a:solidFill>
                  <a:srgbClr val="002060"/>
                </a:solidFill>
              </a:rPr>
              <a:t>hrvatski </a:t>
            </a:r>
            <a:r>
              <a:rPr lang="hr-HR" sz="2000" b="1" dirty="0" smtClean="0">
                <a:solidFill>
                  <a:srgbClr val="002060"/>
                </a:solidFill>
              </a:rPr>
              <a:t>državljanin</a:t>
            </a:r>
          </a:p>
          <a:p>
            <a:pPr marL="457200" indent="-457200">
              <a:buFont typeface="+mj-lt"/>
              <a:buAutoNum type="arabicParenR"/>
            </a:pPr>
            <a:endParaRPr lang="hr-HR" sz="2000" dirty="0">
              <a:solidFill>
                <a:srgbClr val="002060"/>
              </a:solidFill>
            </a:endParaRPr>
          </a:p>
          <a:p>
            <a:pPr marL="457200" indent="-457200">
              <a:buFont typeface="+mj-lt"/>
              <a:buAutoNum type="arabicParenR"/>
            </a:pPr>
            <a:endParaRPr lang="hr-HR" sz="2000" dirty="0" smtClean="0">
              <a:solidFill>
                <a:srgbClr val="002060"/>
              </a:solidFill>
            </a:endParaRPr>
          </a:p>
          <a:p>
            <a:pPr marL="457200" indent="-457200">
              <a:buFont typeface="+mj-lt"/>
              <a:buAutoNum type="arabicParenR"/>
            </a:pPr>
            <a:endParaRPr lang="hr-HR" sz="2000" dirty="0">
              <a:solidFill>
                <a:srgbClr val="002060"/>
              </a:solidFill>
            </a:endParaRPr>
          </a:p>
          <a:p>
            <a:pPr marL="457200" indent="-457200">
              <a:buFont typeface="+mj-lt"/>
              <a:buAutoNum type="arabicParenR"/>
            </a:pPr>
            <a:endParaRPr lang="hr-HR" sz="2000" dirty="0" smtClean="0">
              <a:solidFill>
                <a:srgbClr val="002060"/>
              </a:solidFill>
            </a:endParaRPr>
          </a:p>
          <a:p>
            <a:pPr marL="0" indent="0">
              <a:buNone/>
            </a:pPr>
            <a:endParaRPr lang="hr-HR" sz="2000" dirty="0" smtClean="0">
              <a:solidFill>
                <a:srgbClr val="002060"/>
              </a:solidFill>
            </a:endParaRPr>
          </a:p>
          <a:p>
            <a:pPr marL="457200" indent="-457200">
              <a:buFont typeface="+mj-lt"/>
              <a:buAutoNum type="arabicParenR"/>
            </a:pPr>
            <a:endParaRPr lang="hr-HR" sz="2000" dirty="0" smtClean="0">
              <a:solidFill>
                <a:srgbClr val="002060"/>
              </a:solidFill>
            </a:endParaRPr>
          </a:p>
          <a:p>
            <a:pPr marL="457200" indent="-457200">
              <a:buFont typeface="+mj-lt"/>
              <a:buAutoNum type="arabicParenR"/>
            </a:pPr>
            <a:endParaRPr lang="hr-HR" sz="2000" dirty="0">
              <a:solidFill>
                <a:srgbClr val="002060"/>
              </a:solidFill>
            </a:endParaRPr>
          </a:p>
        </p:txBody>
      </p:sp>
    </p:spTree>
    <p:extLst>
      <p:ext uri="{BB962C8B-B14F-4D97-AF65-F5344CB8AC3E}">
        <p14:creationId xmlns:p14="http://schemas.microsoft.com/office/powerpoint/2010/main" val="391419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pPr algn="ctr"/>
            <a:r>
              <a:rPr lang="hr-HR" sz="2400" dirty="0" smtClean="0">
                <a:effectLst>
                  <a:outerShdw blurRad="38100" dist="38100" dir="2700000" algn="tl">
                    <a:srgbClr val="000000">
                      <a:alpha val="43137"/>
                    </a:srgbClr>
                  </a:outerShdw>
                </a:effectLst>
              </a:rPr>
              <a:t>Uvjeti </a:t>
            </a:r>
            <a:r>
              <a:rPr lang="hr-HR" sz="2400" dirty="0">
                <a:effectLst>
                  <a:outerShdw blurRad="38100" dist="38100" dir="2700000" algn="tl">
                    <a:srgbClr val="000000">
                      <a:alpha val="43137"/>
                    </a:srgbClr>
                  </a:outerShdw>
                </a:effectLst>
              </a:rPr>
              <a:t>koje djeca Krajnji korisnici i </a:t>
            </a:r>
            <a:r>
              <a:rPr lang="hr-HR" sz="2400" dirty="0" smtClean="0">
                <a:effectLst>
                  <a:outerShdw blurRad="38100" dist="38100" dir="2700000" algn="tl">
                    <a:srgbClr val="000000">
                      <a:alpha val="43137"/>
                    </a:srgbClr>
                  </a:outerShdw>
                </a:effectLst>
              </a:rPr>
              <a:t>moraju </a:t>
            </a:r>
            <a:r>
              <a:rPr lang="hr-HR" sz="2400" dirty="0">
                <a:effectLst>
                  <a:outerShdw blurRad="38100" dist="38100" dir="2700000" algn="tl">
                    <a:srgbClr val="000000">
                      <a:alpha val="43137"/>
                    </a:srgbClr>
                  </a:outerShdw>
                </a:effectLst>
              </a:rPr>
              <a:t>kumulativno ispuniti i relevantnom dokumentacijom dokazati kako bi ostvarili status Krajnjih korisnika</a:t>
            </a:r>
          </a:p>
        </p:txBody>
      </p:sp>
      <p:sp>
        <p:nvSpPr>
          <p:cNvPr id="3" name="Rezervirano mjesto sadržaja 2"/>
          <p:cNvSpPr>
            <a:spLocks noGrp="1"/>
          </p:cNvSpPr>
          <p:nvPr>
            <p:ph idx="1"/>
          </p:nvPr>
        </p:nvSpPr>
        <p:spPr/>
        <p:txBody>
          <a:bodyPr>
            <a:normAutofit lnSpcReduction="10000"/>
          </a:bodyPr>
          <a:lstStyle/>
          <a:p>
            <a:pPr marL="0" indent="0">
              <a:buNone/>
            </a:pPr>
            <a:endParaRPr lang="hr-HR" sz="2000" dirty="0" smtClean="0">
              <a:solidFill>
                <a:srgbClr val="002060"/>
              </a:solidFill>
            </a:endParaRPr>
          </a:p>
          <a:p>
            <a:pPr marL="457200" indent="-457200">
              <a:buFont typeface="+mj-lt"/>
              <a:buAutoNum type="arabicParenR" startAt="5"/>
            </a:pPr>
            <a:r>
              <a:rPr lang="hr-HR" sz="2000" dirty="0">
                <a:solidFill>
                  <a:srgbClr val="002060"/>
                </a:solidFill>
              </a:rPr>
              <a:t>obitelj u kojoj živi Dijete </a:t>
            </a:r>
            <a:r>
              <a:rPr lang="hr-HR" sz="2000" b="1" dirty="0">
                <a:solidFill>
                  <a:srgbClr val="002060"/>
                </a:solidFill>
              </a:rPr>
              <a:t>ima prosječni mjesečni prihod </a:t>
            </a:r>
            <a:r>
              <a:rPr lang="hr-HR" sz="2000" dirty="0">
                <a:solidFill>
                  <a:srgbClr val="002060"/>
                </a:solidFill>
              </a:rPr>
              <a:t>ostvaren u razdoblju </a:t>
            </a:r>
            <a:r>
              <a:rPr lang="hr-HR" sz="2000" b="1" dirty="0">
                <a:solidFill>
                  <a:srgbClr val="002060"/>
                </a:solidFill>
              </a:rPr>
              <a:t>od početno 01. siječnja 2016. godine do zaključno 31. kolovoza 2016. </a:t>
            </a:r>
            <a:r>
              <a:rPr lang="hr-HR" sz="2000" dirty="0" smtClean="0">
                <a:solidFill>
                  <a:srgbClr val="002060"/>
                </a:solidFill>
              </a:rPr>
              <a:t>god. </a:t>
            </a:r>
            <a:r>
              <a:rPr lang="hr-HR" sz="2000" u="sng" dirty="0">
                <a:solidFill>
                  <a:srgbClr val="002060"/>
                </a:solidFill>
              </a:rPr>
              <a:t>po članu zajedničkog kućanstva </a:t>
            </a:r>
            <a:r>
              <a:rPr lang="hr-HR" sz="2000" dirty="0">
                <a:solidFill>
                  <a:srgbClr val="002060"/>
                </a:solidFill>
              </a:rPr>
              <a:t>(koje kućanstvo čine svih članovi obitelji i djeca, uključivo Dijete, koji dijele isti životni/stambeni prostor) koji </a:t>
            </a:r>
            <a:r>
              <a:rPr lang="hr-HR" sz="2000" b="1" dirty="0">
                <a:solidFill>
                  <a:srgbClr val="002060"/>
                </a:solidFill>
              </a:rPr>
              <a:t>ne prelazi </a:t>
            </a:r>
            <a:r>
              <a:rPr lang="hr-HR" sz="2000" dirty="0">
                <a:solidFill>
                  <a:srgbClr val="002060"/>
                </a:solidFill>
              </a:rPr>
              <a:t>iznos od 60,1323 </a:t>
            </a:r>
            <a:r>
              <a:rPr lang="hr-HR" sz="2000" dirty="0" smtClean="0">
                <a:solidFill>
                  <a:srgbClr val="002060"/>
                </a:solidFill>
              </a:rPr>
              <a:t>% proračunske osnovice, odnosno iznos od </a:t>
            </a:r>
            <a:r>
              <a:rPr lang="hr-HR" sz="2000" b="1" dirty="0">
                <a:solidFill>
                  <a:srgbClr val="002060"/>
                </a:solidFill>
              </a:rPr>
              <a:t>2.000,00 </a:t>
            </a:r>
            <a:r>
              <a:rPr lang="hr-HR" sz="2000" b="1" dirty="0" smtClean="0">
                <a:solidFill>
                  <a:srgbClr val="002060"/>
                </a:solidFill>
              </a:rPr>
              <a:t>kn</a:t>
            </a:r>
            <a:endParaRPr lang="hr-HR" sz="2000" dirty="0" smtClean="0">
              <a:solidFill>
                <a:srgbClr val="002060"/>
              </a:solidFill>
            </a:endParaRPr>
          </a:p>
          <a:p>
            <a:pPr marL="457200" indent="-457200">
              <a:buFont typeface="+mj-lt"/>
              <a:buAutoNum type="arabicParenR" startAt="5"/>
            </a:pPr>
            <a:r>
              <a:rPr lang="hr-HR" sz="2000" dirty="0" smtClean="0">
                <a:solidFill>
                  <a:srgbClr val="002060"/>
                </a:solidFill>
              </a:rPr>
              <a:t>Obitelj </a:t>
            </a:r>
            <a:r>
              <a:rPr lang="hr-HR" sz="2000" dirty="0">
                <a:solidFill>
                  <a:srgbClr val="002060"/>
                </a:solidFill>
              </a:rPr>
              <a:t>u kojoj živi Dijete </a:t>
            </a:r>
            <a:r>
              <a:rPr lang="hr-HR" sz="2000" b="1" dirty="0">
                <a:solidFill>
                  <a:srgbClr val="002060"/>
                </a:solidFill>
              </a:rPr>
              <a:t>nije prethodno ostvarila potporu od Zaklade </a:t>
            </a:r>
            <a:r>
              <a:rPr lang="hr-HR" sz="2000" dirty="0">
                <a:solidFill>
                  <a:srgbClr val="002060"/>
                </a:solidFill>
              </a:rPr>
              <a:t>za fizičke osobe u svrhu pokrića troškova školske prehrane za dijete/djecu za školskoj godini 2016./2017</a:t>
            </a:r>
            <a:r>
              <a:rPr lang="hr-HR" sz="2000" dirty="0" smtClean="0">
                <a:solidFill>
                  <a:srgbClr val="002060"/>
                </a:solidFill>
              </a:rPr>
              <a:t>.</a:t>
            </a:r>
          </a:p>
          <a:p>
            <a:pPr marL="457200" indent="-457200">
              <a:buFont typeface="+mj-lt"/>
              <a:buAutoNum type="arabicParenR" startAt="5"/>
            </a:pPr>
            <a:r>
              <a:rPr lang="hr-HR" sz="2000" dirty="0">
                <a:solidFill>
                  <a:srgbClr val="002060"/>
                </a:solidFill>
              </a:rPr>
              <a:t>Dijete i/ili jedan od njegovih roditelja (odnosno jedan od zakonskih skrbnika, </a:t>
            </a:r>
            <a:r>
              <a:rPr lang="hr-HR" sz="2000" dirty="0" err="1">
                <a:solidFill>
                  <a:srgbClr val="002060"/>
                </a:solidFill>
              </a:rPr>
              <a:t>posvojitelja</a:t>
            </a:r>
            <a:r>
              <a:rPr lang="hr-HR" sz="2000" dirty="0">
                <a:solidFill>
                  <a:srgbClr val="002060"/>
                </a:solidFill>
              </a:rPr>
              <a:t> ili udomitelja) za Dijete, </a:t>
            </a:r>
            <a:r>
              <a:rPr lang="hr-HR" sz="2000" b="1" dirty="0">
                <a:solidFill>
                  <a:srgbClr val="002060"/>
                </a:solidFill>
              </a:rPr>
              <a:t>nije prethodno ili istovremeno po nekoj drugoj osnovi iz bilo kojeg javnog izvora ostvarilo pokriće cjelokupnih ili dijela troškova školske prehrane u školskoj godini 2016./</a:t>
            </a:r>
            <a:r>
              <a:rPr lang="hr-HR" sz="2000" b="1" dirty="0" smtClean="0">
                <a:solidFill>
                  <a:srgbClr val="002060"/>
                </a:solidFill>
              </a:rPr>
              <a:t>2017</a:t>
            </a:r>
            <a:r>
              <a:rPr lang="hr-HR" sz="2000" dirty="0" smtClean="0">
                <a:solidFill>
                  <a:srgbClr val="002060"/>
                </a:solidFill>
              </a:rPr>
              <a:t>.</a:t>
            </a:r>
            <a:endParaRPr lang="hr-HR" sz="2000" dirty="0">
              <a:solidFill>
                <a:srgbClr val="002060"/>
              </a:solidFill>
            </a:endParaRPr>
          </a:p>
        </p:txBody>
      </p:sp>
    </p:spTree>
    <p:extLst>
      <p:ext uri="{BB962C8B-B14F-4D97-AF65-F5344CB8AC3E}">
        <p14:creationId xmlns:p14="http://schemas.microsoft.com/office/powerpoint/2010/main" val="250407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pPr algn="ctr"/>
            <a:r>
              <a:rPr lang="hr-HR" sz="2400" dirty="0">
                <a:effectLst>
                  <a:outerShdw blurRad="38100" dist="38100" dir="2700000" algn="tl">
                    <a:srgbClr val="000000">
                      <a:alpha val="43137"/>
                    </a:srgbClr>
                  </a:outerShdw>
                </a:effectLst>
              </a:rPr>
              <a:t>Prihod zajedničkog </a:t>
            </a:r>
            <a:r>
              <a:rPr lang="hr-HR" sz="2400" dirty="0" smtClean="0">
                <a:effectLst>
                  <a:outerShdw blurRad="38100" dist="38100" dir="2700000" algn="tl">
                    <a:srgbClr val="000000">
                      <a:alpha val="43137"/>
                    </a:srgbClr>
                  </a:outerShdw>
                </a:effectLst>
              </a:rPr>
              <a:t>kućanstva kumulativno </a:t>
            </a:r>
            <a:r>
              <a:rPr lang="hr-HR" sz="2400" dirty="0">
                <a:effectLst>
                  <a:outerShdw blurRad="38100" dist="38100" dir="2700000" algn="tl">
                    <a:srgbClr val="000000">
                      <a:alpha val="43137"/>
                    </a:srgbClr>
                  </a:outerShdw>
                </a:effectLst>
              </a:rPr>
              <a:t>podrazumijeva i obuhvaća </a:t>
            </a:r>
            <a:r>
              <a:rPr lang="hr-HR" sz="2400" dirty="0" smtClean="0">
                <a:effectLst>
                  <a:outerShdw blurRad="38100" dist="38100" dir="2700000" algn="tl">
                    <a:srgbClr val="000000">
                      <a:alpha val="43137"/>
                    </a:srgbClr>
                  </a:outerShdw>
                </a:effectLst>
              </a:rPr>
              <a:t>sljedeće: </a:t>
            </a:r>
            <a:endParaRPr lang="hr-HR" sz="2400" dirty="0">
              <a:effectLst>
                <a:outerShdw blurRad="38100" dist="38100" dir="2700000" algn="tl">
                  <a:srgbClr val="000000">
                    <a:alpha val="43137"/>
                  </a:srgbClr>
                </a:outerShdw>
              </a:effectLst>
            </a:endParaRPr>
          </a:p>
        </p:txBody>
      </p:sp>
      <p:sp>
        <p:nvSpPr>
          <p:cNvPr id="3" name="Rezervirano mjesto sadržaja 2"/>
          <p:cNvSpPr>
            <a:spLocks noGrp="1"/>
          </p:cNvSpPr>
          <p:nvPr>
            <p:ph idx="1"/>
          </p:nvPr>
        </p:nvSpPr>
        <p:spPr/>
        <p:txBody>
          <a:bodyPr>
            <a:normAutofit/>
          </a:bodyPr>
          <a:lstStyle/>
          <a:p>
            <a:r>
              <a:rPr lang="hr-HR" sz="2000" b="1" dirty="0">
                <a:solidFill>
                  <a:srgbClr val="002060"/>
                </a:solidFill>
              </a:rPr>
              <a:t>prosječna mjesečna neto plaća</a:t>
            </a:r>
            <a:r>
              <a:rPr lang="hr-HR" sz="2000" dirty="0">
                <a:solidFill>
                  <a:srgbClr val="002060"/>
                </a:solidFill>
              </a:rPr>
              <a:t>, odnosno naknada s osnove zaposlenja, ostvarena u navedenom vremenskom razdoblju od strane svakog pojedinog člana zajedničkog </a:t>
            </a:r>
            <a:r>
              <a:rPr lang="hr-HR" sz="2000" dirty="0" smtClean="0">
                <a:solidFill>
                  <a:srgbClr val="002060"/>
                </a:solidFill>
              </a:rPr>
              <a:t>kućanstva</a:t>
            </a:r>
          </a:p>
          <a:p>
            <a:r>
              <a:rPr lang="hr-HR" sz="2000" b="1" dirty="0" smtClean="0">
                <a:solidFill>
                  <a:srgbClr val="002060"/>
                </a:solidFill>
              </a:rPr>
              <a:t>mirovina</a:t>
            </a:r>
            <a:r>
              <a:rPr lang="hr-HR" sz="2000" dirty="0" smtClean="0">
                <a:solidFill>
                  <a:srgbClr val="002060"/>
                </a:solidFill>
              </a:rPr>
              <a:t> </a:t>
            </a:r>
            <a:r>
              <a:rPr lang="hr-HR" sz="2000" dirty="0">
                <a:solidFill>
                  <a:srgbClr val="002060"/>
                </a:solidFill>
              </a:rPr>
              <a:t>(sa zaštićenim i drugim dodacima na mirovinu), naknada mirovine ili novčana naknada u prosječnom mjesečnom iznosu, ostvarena u navedenom vremenskom razdoblju od strane svakog pojedinog člana zajedničkog </a:t>
            </a:r>
            <a:r>
              <a:rPr lang="hr-HR" sz="2000" dirty="0" smtClean="0">
                <a:solidFill>
                  <a:srgbClr val="002060"/>
                </a:solidFill>
              </a:rPr>
              <a:t>kućanstva</a:t>
            </a:r>
          </a:p>
          <a:p>
            <a:r>
              <a:rPr lang="hr-HR" sz="2000" b="1" dirty="0">
                <a:solidFill>
                  <a:srgbClr val="002060"/>
                </a:solidFill>
              </a:rPr>
              <a:t>dohodak od samostalne </a:t>
            </a:r>
            <a:r>
              <a:rPr lang="hr-HR" sz="2000" b="1" dirty="0" smtClean="0">
                <a:solidFill>
                  <a:srgbClr val="002060"/>
                </a:solidFill>
              </a:rPr>
              <a:t>djelatnosti</a:t>
            </a:r>
            <a:r>
              <a:rPr lang="hr-HR" sz="2000" dirty="0" smtClean="0">
                <a:solidFill>
                  <a:srgbClr val="002060"/>
                </a:solidFill>
              </a:rPr>
              <a:t>, </a:t>
            </a:r>
            <a:r>
              <a:rPr lang="hr-HR" sz="2000" dirty="0">
                <a:solidFill>
                  <a:srgbClr val="002060"/>
                </a:solidFill>
              </a:rPr>
              <a:t>dohodak od imovine i imovinskih prava, dohodak od </a:t>
            </a:r>
            <a:r>
              <a:rPr lang="hr-HR" sz="2000" dirty="0" smtClean="0">
                <a:solidFill>
                  <a:srgbClr val="002060"/>
                </a:solidFill>
              </a:rPr>
              <a:t>kapitala, </a:t>
            </a:r>
            <a:r>
              <a:rPr lang="hr-HR" sz="2000" dirty="0">
                <a:solidFill>
                  <a:srgbClr val="002060"/>
                </a:solidFill>
              </a:rPr>
              <a:t>dohodak od </a:t>
            </a:r>
            <a:r>
              <a:rPr lang="hr-HR" sz="2000" dirty="0" smtClean="0">
                <a:solidFill>
                  <a:srgbClr val="002060"/>
                </a:solidFill>
              </a:rPr>
              <a:t>osiguranja, </a:t>
            </a:r>
            <a:r>
              <a:rPr lang="hr-HR" sz="2000" dirty="0">
                <a:solidFill>
                  <a:srgbClr val="002060"/>
                </a:solidFill>
              </a:rPr>
              <a:t>drugi dohodak utvrđen za poreznu osnovicu poreza na dohodak, ostvaren u navedenom vremenskom razdoblju od strane svakog pojedinog člana zajedničkog </a:t>
            </a:r>
            <a:r>
              <a:rPr lang="hr-HR" sz="2000" dirty="0" smtClean="0">
                <a:solidFill>
                  <a:srgbClr val="002060"/>
                </a:solidFill>
              </a:rPr>
              <a:t>kućanstva</a:t>
            </a:r>
          </a:p>
        </p:txBody>
      </p:sp>
    </p:spTree>
    <p:extLst>
      <p:ext uri="{BB962C8B-B14F-4D97-AF65-F5344CB8AC3E}">
        <p14:creationId xmlns:p14="http://schemas.microsoft.com/office/powerpoint/2010/main" val="275346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algn="ctr"/>
            <a:r>
              <a:rPr lang="hr-HR" sz="2400" dirty="0">
                <a:effectLst>
                  <a:outerShdw blurRad="38100" dist="38100" dir="2700000" algn="tl">
                    <a:srgbClr val="000000">
                      <a:alpha val="43137"/>
                    </a:srgbClr>
                  </a:outerShdw>
                </a:effectLst>
              </a:rPr>
              <a:t>Prihod zajedničkog kućanstva kumulativno podrazumijeva i obuhvaća sljedeće: </a:t>
            </a:r>
          </a:p>
        </p:txBody>
      </p:sp>
      <p:sp>
        <p:nvSpPr>
          <p:cNvPr id="3" name="Rezervirano mjesto sadržaja 2"/>
          <p:cNvSpPr>
            <a:spLocks noGrp="1"/>
          </p:cNvSpPr>
          <p:nvPr>
            <p:ph idx="1"/>
          </p:nvPr>
        </p:nvSpPr>
        <p:spPr/>
        <p:txBody>
          <a:bodyPr>
            <a:normAutofit/>
          </a:bodyPr>
          <a:lstStyle/>
          <a:p>
            <a:r>
              <a:rPr lang="hr-HR" sz="2000" b="1" dirty="0">
                <a:solidFill>
                  <a:srgbClr val="002060"/>
                </a:solidFill>
              </a:rPr>
              <a:t>naknada plaće za vrijeme bolovanja te </a:t>
            </a:r>
            <a:r>
              <a:rPr lang="hr-HR" sz="2000" b="1" dirty="0" err="1">
                <a:solidFill>
                  <a:srgbClr val="002060"/>
                </a:solidFill>
              </a:rPr>
              <a:t>rodiljna</a:t>
            </a:r>
            <a:r>
              <a:rPr lang="hr-HR" sz="2000" b="1" dirty="0">
                <a:solidFill>
                  <a:srgbClr val="002060"/>
                </a:solidFill>
              </a:rPr>
              <a:t> i roditeljska novčana potpora</a:t>
            </a:r>
            <a:r>
              <a:rPr lang="hr-HR" sz="2000" dirty="0">
                <a:solidFill>
                  <a:srgbClr val="002060"/>
                </a:solidFill>
              </a:rPr>
              <a:t>, ostvarena u navedenom vremenskom razdoblju od strane svakog pojedinog člana zajedničkog </a:t>
            </a:r>
            <a:r>
              <a:rPr lang="hr-HR" sz="2000" dirty="0" smtClean="0">
                <a:solidFill>
                  <a:srgbClr val="002060"/>
                </a:solidFill>
              </a:rPr>
              <a:t>kućanstva</a:t>
            </a:r>
            <a:endParaRPr lang="hr-HR" sz="2000" dirty="0">
              <a:solidFill>
                <a:srgbClr val="002060"/>
              </a:solidFill>
            </a:endParaRPr>
          </a:p>
        </p:txBody>
      </p:sp>
      <p:pic>
        <p:nvPicPr>
          <p:cNvPr id="4" name="Slika 3"/>
          <p:cNvPicPr>
            <a:picLocks noChangeAspect="1"/>
          </p:cNvPicPr>
          <p:nvPr/>
        </p:nvPicPr>
        <p:blipFill>
          <a:blip r:embed="rId2"/>
          <a:stretch>
            <a:fillRect/>
          </a:stretch>
        </p:blipFill>
        <p:spPr>
          <a:xfrm>
            <a:off x="3955697" y="3937000"/>
            <a:ext cx="4480577" cy="2352303"/>
          </a:xfrm>
          <a:prstGeom prst="rect">
            <a:avLst/>
          </a:prstGeom>
        </p:spPr>
      </p:pic>
    </p:spTree>
    <p:extLst>
      <p:ext uri="{BB962C8B-B14F-4D97-AF65-F5344CB8AC3E}">
        <p14:creationId xmlns:p14="http://schemas.microsoft.com/office/powerpoint/2010/main" val="89298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pPr algn="ctr"/>
            <a:r>
              <a:rPr lang="hr-HR" sz="2400" dirty="0">
                <a:effectLst>
                  <a:outerShdw blurRad="38100" dist="38100" dir="2700000" algn="tl">
                    <a:srgbClr val="000000">
                      <a:alpha val="43137"/>
                    </a:srgbClr>
                  </a:outerShdw>
                </a:effectLst>
              </a:rPr>
              <a:t>Dokazna dokumentacija koju roditelji (odnosno zakonski skrbnici, </a:t>
            </a:r>
            <a:r>
              <a:rPr lang="hr-HR" sz="2400" dirty="0" err="1">
                <a:effectLst>
                  <a:outerShdw blurRad="38100" dist="38100" dir="2700000" algn="tl">
                    <a:srgbClr val="000000">
                      <a:alpha val="43137"/>
                    </a:srgbClr>
                  </a:outerShdw>
                </a:effectLst>
              </a:rPr>
              <a:t>posvojitelji</a:t>
            </a:r>
            <a:r>
              <a:rPr lang="hr-HR" sz="2400" dirty="0">
                <a:effectLst>
                  <a:outerShdw blurRad="38100" dist="38100" dir="2700000" algn="tl">
                    <a:srgbClr val="000000">
                      <a:alpha val="43137"/>
                    </a:srgbClr>
                  </a:outerShdw>
                </a:effectLst>
              </a:rPr>
              <a:t> ili udomitelji) moraju dostaviti</a:t>
            </a:r>
          </a:p>
        </p:txBody>
      </p:sp>
      <p:sp>
        <p:nvSpPr>
          <p:cNvPr id="3" name="Rezervirano mjesto sadržaja 2"/>
          <p:cNvSpPr>
            <a:spLocks noGrp="1"/>
          </p:cNvSpPr>
          <p:nvPr>
            <p:ph idx="1"/>
          </p:nvPr>
        </p:nvSpPr>
        <p:spPr/>
        <p:txBody>
          <a:bodyPr>
            <a:normAutofit fontScale="92500" lnSpcReduction="20000"/>
          </a:bodyPr>
          <a:lstStyle/>
          <a:p>
            <a:pPr marL="0" indent="0">
              <a:buNone/>
            </a:pPr>
            <a:r>
              <a:rPr lang="hr-HR" sz="2000" b="1" dirty="0">
                <a:solidFill>
                  <a:srgbClr val="002060"/>
                </a:solidFill>
              </a:rPr>
              <a:t>Dokazuju Osnovne škole prema Korisniku, a potom Korisnik prema Zakladi:</a:t>
            </a:r>
          </a:p>
          <a:p>
            <a:r>
              <a:rPr lang="hr-HR" sz="2000" u="sng" dirty="0" smtClean="0">
                <a:solidFill>
                  <a:srgbClr val="002060"/>
                </a:solidFill>
              </a:rPr>
              <a:t>službene </a:t>
            </a:r>
            <a:r>
              <a:rPr lang="hr-HR" sz="2000" u="sng" dirty="0">
                <a:solidFill>
                  <a:srgbClr val="002060"/>
                </a:solidFill>
              </a:rPr>
              <a:t>evidencije Osnovne </a:t>
            </a:r>
            <a:r>
              <a:rPr lang="hr-HR" sz="2000" u="sng" dirty="0" smtClean="0">
                <a:solidFill>
                  <a:srgbClr val="002060"/>
                </a:solidFill>
              </a:rPr>
              <a:t>škole: </a:t>
            </a:r>
          </a:p>
          <a:p>
            <a:pPr marL="0" indent="0">
              <a:buNone/>
            </a:pPr>
            <a:r>
              <a:rPr lang="hr-HR" sz="2000" b="1" dirty="0">
                <a:solidFill>
                  <a:srgbClr val="002060"/>
                </a:solidFill>
              </a:rPr>
              <a:t>a) </a:t>
            </a:r>
            <a:r>
              <a:rPr lang="hr-HR" sz="2000" dirty="0">
                <a:solidFill>
                  <a:srgbClr val="002060"/>
                </a:solidFill>
              </a:rPr>
              <a:t>Dijete je polaznik nekog od 8 (osam) razreda jedne od Osnovnih </a:t>
            </a:r>
            <a:r>
              <a:rPr lang="hr-HR" sz="2000" dirty="0" smtClean="0">
                <a:solidFill>
                  <a:srgbClr val="002060"/>
                </a:solidFill>
              </a:rPr>
              <a:t>škola</a:t>
            </a:r>
            <a:endParaRPr lang="hr-HR" sz="2000" dirty="0">
              <a:solidFill>
                <a:srgbClr val="002060"/>
              </a:solidFill>
            </a:endParaRPr>
          </a:p>
          <a:p>
            <a:pPr marL="0" indent="0">
              <a:buNone/>
            </a:pPr>
            <a:r>
              <a:rPr lang="hr-HR" sz="2000" b="1" dirty="0" smtClean="0">
                <a:solidFill>
                  <a:srgbClr val="002060"/>
                </a:solidFill>
              </a:rPr>
              <a:t>b) </a:t>
            </a:r>
            <a:r>
              <a:rPr lang="hr-HR" sz="2000" dirty="0" smtClean="0">
                <a:solidFill>
                  <a:srgbClr val="002060"/>
                </a:solidFill>
              </a:rPr>
              <a:t>Obitelj </a:t>
            </a:r>
            <a:r>
              <a:rPr lang="hr-HR" sz="2000" dirty="0">
                <a:solidFill>
                  <a:srgbClr val="002060"/>
                </a:solidFill>
              </a:rPr>
              <a:t>u kojoj živi Dijete ne plaća za to Dijete djelomičnu ili cjelokupnu školarinu za potrebe pohađanja redovnog općeobrazovnog programa u Osnovnoj školi</a:t>
            </a:r>
            <a:endParaRPr lang="hr-HR" sz="2000" dirty="0" smtClean="0">
              <a:solidFill>
                <a:srgbClr val="002060"/>
              </a:solidFill>
            </a:endParaRPr>
          </a:p>
          <a:p>
            <a:pPr marL="0" indent="0">
              <a:buNone/>
            </a:pPr>
            <a:r>
              <a:rPr lang="hr-HR" sz="2000" b="1" dirty="0">
                <a:solidFill>
                  <a:srgbClr val="002060"/>
                </a:solidFill>
              </a:rPr>
              <a:t>Dokazuje obitelj u kojoj živi Dijete prema Osnovnoj školi, a potom Osnovna škola prema Korisniku, odnosno Korisnik prema Zakladi</a:t>
            </a:r>
            <a:r>
              <a:rPr lang="hr-HR" sz="2000" b="1" dirty="0" smtClean="0">
                <a:solidFill>
                  <a:srgbClr val="002060"/>
                </a:solidFill>
              </a:rPr>
              <a:t>:</a:t>
            </a:r>
          </a:p>
          <a:p>
            <a:pPr marL="0" indent="0">
              <a:buNone/>
            </a:pPr>
            <a:r>
              <a:rPr lang="hr-HR" sz="2000" b="1" dirty="0" smtClean="0">
                <a:solidFill>
                  <a:srgbClr val="002060"/>
                </a:solidFill>
              </a:rPr>
              <a:t>a) </a:t>
            </a:r>
            <a:r>
              <a:rPr lang="hr-HR" sz="2000" dirty="0" smtClean="0">
                <a:solidFill>
                  <a:srgbClr val="002060"/>
                </a:solidFill>
              </a:rPr>
              <a:t>tiskana </a:t>
            </a:r>
            <a:r>
              <a:rPr lang="hr-HR" sz="2000" dirty="0">
                <a:solidFill>
                  <a:srgbClr val="002060"/>
                </a:solidFill>
              </a:rPr>
              <a:t>ili elektronička </a:t>
            </a:r>
            <a:r>
              <a:rPr lang="hr-HR" sz="2000" b="1" dirty="0">
                <a:solidFill>
                  <a:srgbClr val="002060"/>
                </a:solidFill>
              </a:rPr>
              <a:t>preslika</a:t>
            </a:r>
            <a:r>
              <a:rPr lang="hr-HR" sz="2000" dirty="0">
                <a:solidFill>
                  <a:srgbClr val="002060"/>
                </a:solidFill>
              </a:rPr>
              <a:t> </a:t>
            </a:r>
            <a:r>
              <a:rPr lang="hr-HR" sz="2000" b="1" dirty="0">
                <a:solidFill>
                  <a:srgbClr val="002060"/>
                </a:solidFill>
              </a:rPr>
              <a:t>Djetetovog Rodnog lista </a:t>
            </a:r>
            <a:r>
              <a:rPr lang="hr-HR" sz="2000" dirty="0">
                <a:solidFill>
                  <a:srgbClr val="002060"/>
                </a:solidFill>
              </a:rPr>
              <a:t>(</a:t>
            </a:r>
            <a:r>
              <a:rPr lang="hr-HR" sz="2000" u="sng" dirty="0">
                <a:solidFill>
                  <a:srgbClr val="002060"/>
                </a:solidFill>
              </a:rPr>
              <a:t>ne može biti starija od šest mjeseci</a:t>
            </a:r>
            <a:r>
              <a:rPr lang="hr-HR" sz="2000" dirty="0">
                <a:solidFill>
                  <a:srgbClr val="002060"/>
                </a:solidFill>
              </a:rPr>
              <a:t>) kad dijete živi s roditeljima, tj. preslika Rješenja o skrbništvu (donosi nadležni CZSS ili nadležni sud) kad dijete živi kod zakonskog skrbnika, tj. preslika Rješenja o </a:t>
            </a:r>
            <a:r>
              <a:rPr lang="hr-HR" sz="2000" dirty="0" err="1">
                <a:solidFill>
                  <a:srgbClr val="002060"/>
                </a:solidFill>
              </a:rPr>
              <a:t>posvojiteljstvu</a:t>
            </a:r>
            <a:r>
              <a:rPr lang="hr-HR" sz="2000" dirty="0">
                <a:solidFill>
                  <a:srgbClr val="002060"/>
                </a:solidFill>
              </a:rPr>
              <a:t> (donosi nadležni CZSS), tj. preslika Odluke nadležnog CZZS ili Odluke nadležnog suda u izvanparničnom postupku kad dijete živi kod udomitelja (donosi nadležni CZSS ili nadležni sud), a </a:t>
            </a:r>
            <a:r>
              <a:rPr lang="hr-HR" sz="2000" u="sng" dirty="0">
                <a:solidFill>
                  <a:srgbClr val="002060"/>
                </a:solidFill>
              </a:rPr>
              <a:t>pri čemu elektronička preslika podrazumijeva ispis iz sustava e-građani</a:t>
            </a:r>
          </a:p>
        </p:txBody>
      </p:sp>
    </p:spTree>
    <p:extLst>
      <p:ext uri="{BB962C8B-B14F-4D97-AF65-F5344CB8AC3E}">
        <p14:creationId xmlns:p14="http://schemas.microsoft.com/office/powerpoint/2010/main" val="303768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hr-HR" sz="2400" dirty="0">
                <a:effectLst>
                  <a:outerShdw blurRad="38100" dist="38100" dir="2700000" algn="tl">
                    <a:srgbClr val="000000">
                      <a:alpha val="43137"/>
                    </a:srgbClr>
                  </a:outerShdw>
                </a:effectLst>
              </a:rPr>
              <a:t>Dokazna dokumentacija koju roditelji (odnosno zakonski skrbnici, </a:t>
            </a:r>
            <a:r>
              <a:rPr lang="hr-HR" sz="2400" dirty="0" err="1">
                <a:effectLst>
                  <a:outerShdw blurRad="38100" dist="38100" dir="2700000" algn="tl">
                    <a:srgbClr val="000000">
                      <a:alpha val="43137"/>
                    </a:srgbClr>
                  </a:outerShdw>
                </a:effectLst>
              </a:rPr>
              <a:t>posvojitelji</a:t>
            </a:r>
            <a:r>
              <a:rPr lang="hr-HR" sz="2400" dirty="0">
                <a:effectLst>
                  <a:outerShdw blurRad="38100" dist="38100" dir="2700000" algn="tl">
                    <a:srgbClr val="000000">
                      <a:alpha val="43137"/>
                    </a:srgbClr>
                  </a:outerShdw>
                </a:effectLst>
              </a:rPr>
              <a:t> ili udomitelji) moraju dostaviti</a:t>
            </a:r>
          </a:p>
        </p:txBody>
      </p:sp>
      <p:sp>
        <p:nvSpPr>
          <p:cNvPr id="3" name="Rezervirano mjesto sadržaja 2"/>
          <p:cNvSpPr>
            <a:spLocks noGrp="1"/>
          </p:cNvSpPr>
          <p:nvPr>
            <p:ph idx="1"/>
          </p:nvPr>
        </p:nvSpPr>
        <p:spPr/>
        <p:txBody>
          <a:bodyPr/>
          <a:lstStyle/>
          <a:p>
            <a:pPr marL="0" indent="0">
              <a:buNone/>
            </a:pPr>
            <a:r>
              <a:rPr lang="hr-HR" sz="2000" b="1" dirty="0" smtClean="0">
                <a:solidFill>
                  <a:srgbClr val="002060"/>
                </a:solidFill>
              </a:rPr>
              <a:t>b)</a:t>
            </a:r>
            <a:r>
              <a:rPr lang="hr-HR" sz="2000" b="1" dirty="0" smtClean="0">
                <a:solidFill>
                  <a:srgbClr val="002060"/>
                </a:solidFill>
              </a:rPr>
              <a:t> tiskana </a:t>
            </a:r>
            <a:r>
              <a:rPr lang="hr-HR" sz="2000" b="1" dirty="0">
                <a:solidFill>
                  <a:srgbClr val="002060"/>
                </a:solidFill>
              </a:rPr>
              <a:t>ili elektronička preslika Domovnice </a:t>
            </a:r>
            <a:r>
              <a:rPr lang="hr-HR" sz="2000" dirty="0">
                <a:solidFill>
                  <a:srgbClr val="002060"/>
                </a:solidFill>
              </a:rPr>
              <a:t>(</a:t>
            </a:r>
            <a:r>
              <a:rPr lang="hr-HR" sz="2000" u="sng" dirty="0">
                <a:solidFill>
                  <a:srgbClr val="002060"/>
                </a:solidFill>
              </a:rPr>
              <a:t>može biti starija od šest mjeseci</a:t>
            </a:r>
            <a:r>
              <a:rPr lang="hr-HR" sz="2000" dirty="0">
                <a:solidFill>
                  <a:srgbClr val="002060"/>
                </a:solidFill>
              </a:rPr>
              <a:t>) za Dijete i/ili jednog od roditelja (odnosno jednog od zakonskih skrbnika, </a:t>
            </a:r>
            <a:r>
              <a:rPr lang="hr-HR" sz="2000" dirty="0" err="1">
                <a:solidFill>
                  <a:srgbClr val="002060"/>
                </a:solidFill>
              </a:rPr>
              <a:t>posvojitelja</a:t>
            </a:r>
            <a:r>
              <a:rPr lang="hr-HR" sz="2000" dirty="0">
                <a:solidFill>
                  <a:srgbClr val="002060"/>
                </a:solidFill>
              </a:rPr>
              <a:t> ili udomitelja) hrvatskog državljanina, a pri čemu elektronička preslika podrazumijeva ispis iz sustava </a:t>
            </a:r>
            <a:r>
              <a:rPr lang="hr-HR" sz="2000" dirty="0" smtClean="0">
                <a:solidFill>
                  <a:srgbClr val="002060"/>
                </a:solidFill>
              </a:rPr>
              <a:t>e-građani</a:t>
            </a:r>
          </a:p>
          <a:p>
            <a:pPr marL="0" indent="0">
              <a:buNone/>
            </a:pPr>
            <a:r>
              <a:rPr lang="hr-HR" sz="2000" b="1" dirty="0" smtClean="0">
                <a:solidFill>
                  <a:srgbClr val="002060"/>
                </a:solidFill>
              </a:rPr>
              <a:t>c) </a:t>
            </a:r>
            <a:r>
              <a:rPr lang="hr-HR" sz="2000" b="1" dirty="0" smtClean="0">
                <a:solidFill>
                  <a:srgbClr val="002060"/>
                </a:solidFill>
              </a:rPr>
              <a:t>izjava </a:t>
            </a:r>
            <a:r>
              <a:rPr lang="hr-HR" sz="2000" b="1" dirty="0">
                <a:solidFill>
                  <a:srgbClr val="002060"/>
                </a:solidFill>
              </a:rPr>
              <a:t>pod materijalnom i kaznenom odgovornošću </a:t>
            </a:r>
            <a:r>
              <a:rPr lang="hr-HR" sz="2000" dirty="0">
                <a:solidFill>
                  <a:srgbClr val="002060"/>
                </a:solidFill>
              </a:rPr>
              <a:t>o sastavu zajedničkog kućanstva u kojem živi Dijete, koju potpisuje jedan od roditelja (odnosno jedan od zakonskih skrbnika, </a:t>
            </a:r>
            <a:r>
              <a:rPr lang="hr-HR" sz="2000" dirty="0" err="1">
                <a:solidFill>
                  <a:srgbClr val="002060"/>
                </a:solidFill>
              </a:rPr>
              <a:t>posvojitelja</a:t>
            </a:r>
            <a:r>
              <a:rPr lang="hr-HR" sz="2000" dirty="0">
                <a:solidFill>
                  <a:srgbClr val="002060"/>
                </a:solidFill>
              </a:rPr>
              <a:t> ili udomitelja);</a:t>
            </a:r>
          </a:p>
          <a:p>
            <a:pPr marL="0" indent="0">
              <a:buNone/>
            </a:pPr>
            <a:r>
              <a:rPr lang="hr-HR" sz="2000" b="1" dirty="0" smtClean="0">
                <a:solidFill>
                  <a:srgbClr val="002060"/>
                </a:solidFill>
              </a:rPr>
              <a:t>d) </a:t>
            </a:r>
            <a:r>
              <a:rPr lang="hr-HR" sz="2000" b="1" dirty="0" smtClean="0">
                <a:solidFill>
                  <a:srgbClr val="002060"/>
                </a:solidFill>
              </a:rPr>
              <a:t>potvrda </a:t>
            </a:r>
            <a:r>
              <a:rPr lang="hr-HR" sz="2000" b="1" dirty="0">
                <a:solidFill>
                  <a:srgbClr val="002060"/>
                </a:solidFill>
              </a:rPr>
              <a:t>o nezaposlenosti </a:t>
            </a:r>
            <a:r>
              <a:rPr lang="hr-HR" sz="2000" dirty="0">
                <a:solidFill>
                  <a:srgbClr val="002060"/>
                </a:solidFill>
              </a:rPr>
              <a:t>i trajanju nezaposlenosti za one članove zajedničkog kućanstva koji su nezaposleni (izdaje Hrvatski zavod za zapošljavanje);</a:t>
            </a:r>
            <a:endParaRPr lang="hr-HR" sz="2000" dirty="0" smtClean="0">
              <a:solidFill>
                <a:srgbClr val="002060"/>
              </a:solidFill>
            </a:endParaRPr>
          </a:p>
          <a:p>
            <a:endParaRPr lang="hr-HR" dirty="0"/>
          </a:p>
        </p:txBody>
      </p:sp>
    </p:spTree>
    <p:extLst>
      <p:ext uri="{BB962C8B-B14F-4D97-AF65-F5344CB8AC3E}">
        <p14:creationId xmlns:p14="http://schemas.microsoft.com/office/powerpoint/2010/main" val="393104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_16x9">
  <a:themeElements>
    <a:clrScheme name="Crveno-narančast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ooks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Books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3BDBB01-F313-4A15-8247-4397A77E1F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Prezentacija plave boje sa slikom naslaganih knjiga (široki zaslon)</Template>
  <TotalTime>0</TotalTime>
  <Words>2043</Words>
  <Application>Microsoft Office PowerPoint</Application>
  <PresentationFormat>Prilagođeno</PresentationFormat>
  <Paragraphs>111</Paragraphs>
  <Slides>22</Slides>
  <Notes>1</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22</vt:i4>
      </vt:variant>
    </vt:vector>
  </HeadingPairs>
  <TitlesOfParts>
    <vt:vector size="26" baseType="lpstr">
      <vt:lpstr>Arial</vt:lpstr>
      <vt:lpstr>Century Gothic</vt:lpstr>
      <vt:lpstr>Wingdings</vt:lpstr>
      <vt:lpstr>Books_16x9</vt:lpstr>
      <vt:lpstr>Osiguranje prehrane djece u osnovnim školama u 9 hrvatskih županija za školsku godinu 2016./2017.</vt:lpstr>
      <vt:lpstr>Osiguranje prehrane djece u osnovnim školama u 9 hrvatskih županija za školsku godinu 2016./2017.</vt:lpstr>
      <vt:lpstr>Prilozi Ugovoru o dodjeli financijskih sredstava</vt:lpstr>
      <vt:lpstr>Uvjeti koje djeca Krajnji korisnici i moraju kumulativno ispuniti i relevantnom dokumentacijom dokazati kako bi ostvarili status Krajnjih korisnika</vt:lpstr>
      <vt:lpstr>Uvjeti koje djeca Krajnji korisnici i moraju kumulativno ispuniti i relevantnom dokumentacijom dokazati kako bi ostvarili status Krajnjih korisnika</vt:lpstr>
      <vt:lpstr>Prihod zajedničkog kućanstva kumulativno podrazumijeva i obuhvaća sljedeće: </vt:lpstr>
      <vt:lpstr>Prihod zajedničkog kućanstva kumulativno podrazumijeva i obuhvaća sljedeće: </vt:lpstr>
      <vt:lpstr>Dokazna dokumentacija koju roditelji (odnosno zakonski skrbnici, posvojitelji ili udomitelji) moraju dostaviti</vt:lpstr>
      <vt:lpstr>Dokazna dokumentacija koju roditelji (odnosno zakonski skrbnici, posvojitelji ili udomitelji) moraju dostaviti</vt:lpstr>
      <vt:lpstr>Dokazna dokumentacija koju roditelji (odnosno zakonski skrbnici, posvojitelji ili udomitelji) moraju dostaviti</vt:lpstr>
      <vt:lpstr>Dokazna dokumentacija koju roditelji (odnosno zakonski skrbnici, posvojitelji ili udomitelji) moraju dostaviti</vt:lpstr>
      <vt:lpstr>Dokazna dokumentacija koju roditelji (odnosno zakonski skrbnici, posvojitelji ili udomitelji) moraju dostaviti</vt:lpstr>
      <vt:lpstr>Rok za prikupljanje dokumentacije  </vt:lpstr>
      <vt:lpstr>Važno!</vt:lpstr>
      <vt:lpstr>Prihvatljivi troškovi</vt:lpstr>
      <vt:lpstr>Prihvatljivi troškovi</vt:lpstr>
      <vt:lpstr>Neprihvatljivi troškovi</vt:lpstr>
      <vt:lpstr>Neprihvatljivi troškovi</vt:lpstr>
      <vt:lpstr>Učestalost izvještavanja</vt:lpstr>
      <vt:lpstr>Vidljivost</vt:lpstr>
      <vt:lpstr>PowerPoint prezentacija</vt:lpstr>
      <vt:lpstr>PowerPoint prezentacija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2016-08-31T13:19:38Z</dcterms:created>
  <dcterms:modified xsi:type="dcterms:W3CDTF">2016-09-01T11:19:44Z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