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9144000" cy="5143500" type="screen16x9"/>
  <p:notesSz cx="6858000" cy="9144000"/>
  <p:embeddedFontLst>
    <p:embeddedFont>
      <p:font typeface="Lobster" panose="020B0604020202020204" charset="-18"/>
      <p:regular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846"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1b557c8173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1b557c817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1b557c8173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1b557c8173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1e32b7fb60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1e32b7fb60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1e304445e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1e304445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1e304445e7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1e304445e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1e304445e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1e304445e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1e304445e7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1e304445e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1e304445e7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1e304445e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1b557c8173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1b557c8173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1b557c8173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1b557c817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1b557c8173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1b557c8173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1b557c8173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1b557c8173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1b557c8173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1b557c8173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1b557c8173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1b557c8173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1b557c8173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1b557c8173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1b557c8173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1b557c8173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sv"/>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hyperlink" Target="http://tradicijadobrihzelja.nsk.h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b2U9eyL3Do4"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p:nvPr/>
        </p:nvSpPr>
        <p:spPr>
          <a:xfrm>
            <a:off x="4062475" y="94350"/>
            <a:ext cx="3690000" cy="4608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14"/>
          <p:cNvCxnSpPr/>
          <p:nvPr/>
        </p:nvCxnSpPr>
        <p:spPr>
          <a:xfrm>
            <a:off x="4451250" y="2238363"/>
            <a:ext cx="3109800" cy="12300"/>
          </a:xfrm>
          <a:prstGeom prst="straightConnector1">
            <a:avLst/>
          </a:prstGeom>
          <a:noFill/>
          <a:ln w="9525" cap="flat" cmpd="sng">
            <a:solidFill>
              <a:schemeClr val="dk2"/>
            </a:solidFill>
            <a:prstDash val="solid"/>
            <a:round/>
            <a:headEnd type="none" w="med" len="med"/>
            <a:tailEnd type="none" w="med" len="med"/>
          </a:ln>
        </p:spPr>
      </p:cxnSp>
      <p:sp>
        <p:nvSpPr>
          <p:cNvPr id="62" name="Google Shape;62;p14"/>
          <p:cNvSpPr/>
          <p:nvPr/>
        </p:nvSpPr>
        <p:spPr>
          <a:xfrm>
            <a:off x="4342000" y="420450"/>
            <a:ext cx="853800" cy="57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p:nvPr/>
        </p:nvCxnSpPr>
        <p:spPr>
          <a:xfrm>
            <a:off x="6058925"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14"/>
          <p:cNvCxnSpPr/>
          <p:nvPr/>
        </p:nvCxnSpPr>
        <p:spPr>
          <a:xfrm>
            <a:off x="6532450"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65" name="Google Shape;65;p14"/>
          <p:cNvCxnSpPr/>
          <p:nvPr/>
        </p:nvCxnSpPr>
        <p:spPr>
          <a:xfrm>
            <a:off x="7005975" y="420450"/>
            <a:ext cx="14400" cy="1541700"/>
          </a:xfrm>
          <a:prstGeom prst="straightConnector1">
            <a:avLst/>
          </a:prstGeom>
          <a:noFill/>
          <a:ln w="9525" cap="flat" cmpd="sng">
            <a:solidFill>
              <a:schemeClr val="dk2"/>
            </a:solidFill>
            <a:prstDash val="solid"/>
            <a:round/>
            <a:headEnd type="none" w="med" len="med"/>
            <a:tailEnd type="none" w="med" len="med"/>
          </a:ln>
        </p:spPr>
      </p:cxnSp>
      <p:sp>
        <p:nvSpPr>
          <p:cNvPr id="66" name="Google Shape;66;p14"/>
          <p:cNvSpPr txBox="1"/>
          <p:nvPr/>
        </p:nvSpPr>
        <p:spPr>
          <a:xfrm rot="-5400000">
            <a:off x="4761150" y="2216975"/>
            <a:ext cx="2102400" cy="27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rgbClr val="595959"/>
              </a:solidFill>
            </a:endParaRPr>
          </a:p>
        </p:txBody>
      </p:sp>
      <p:pic>
        <p:nvPicPr>
          <p:cNvPr id="67" name="Google Shape;67;p14"/>
          <p:cNvPicPr preferRelativeResize="0"/>
          <p:nvPr/>
        </p:nvPicPr>
        <p:blipFill>
          <a:blip r:embed="rId3">
            <a:alphaModFix/>
          </a:blip>
          <a:stretch>
            <a:fillRect/>
          </a:stretch>
        </p:blipFill>
        <p:spPr>
          <a:xfrm>
            <a:off x="385350" y="152188"/>
            <a:ext cx="3394125" cy="4628624"/>
          </a:xfrm>
          <a:prstGeom prst="rect">
            <a:avLst/>
          </a:prstGeom>
          <a:noFill/>
          <a:ln>
            <a:noFill/>
          </a:ln>
        </p:spPr>
      </p:pic>
      <p:sp>
        <p:nvSpPr>
          <p:cNvPr id="68" name="Google Shape;68;p14"/>
          <p:cNvSpPr txBox="1"/>
          <p:nvPr/>
        </p:nvSpPr>
        <p:spPr>
          <a:xfrm>
            <a:off x="3005350" y="2953025"/>
            <a:ext cx="4306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69" name="Google Shape;69;p14"/>
          <p:cNvSpPr txBox="1"/>
          <p:nvPr/>
        </p:nvSpPr>
        <p:spPr>
          <a:xfrm>
            <a:off x="4252275" y="1962150"/>
            <a:ext cx="3425700" cy="26058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sv" sz="1300" b="1">
                <a:solidFill>
                  <a:schemeClr val="dk1"/>
                </a:solidFill>
                <a:latin typeface="Times New Roman"/>
                <a:ea typeface="Times New Roman"/>
                <a:cs typeface="Times New Roman"/>
                <a:sym typeface="Times New Roman"/>
              </a:rPr>
              <a:t>Sretan Božić!</a:t>
            </a:r>
            <a:endParaRPr sz="1300"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sv" sz="800" i="1">
                <a:solidFill>
                  <a:schemeClr val="dk1"/>
                </a:solidFill>
                <a:latin typeface="Times New Roman"/>
                <a:ea typeface="Times New Roman"/>
                <a:cs typeface="Times New Roman"/>
                <a:sym typeface="Times New Roman"/>
              </a:rPr>
              <a:t>Na slici vidite staru hrvatsku božićnu čestitku.   </a:t>
            </a:r>
            <a:r>
              <a:rPr lang="sv" sz="800" i="1">
                <a:solidFill>
                  <a:schemeClr val="dk1"/>
                </a:solidFill>
                <a:highlight>
                  <a:srgbClr val="FFFFFF"/>
                </a:highlight>
                <a:latin typeface="Times New Roman"/>
                <a:ea typeface="Times New Roman"/>
                <a:cs typeface="Times New Roman"/>
                <a:sym typeface="Times New Roman"/>
              </a:rPr>
              <a:t>Stare božićne čestitke možete pronaći u digitalnoj arhivi Nacionalne i sveučilišne knjižnice u Zagrebu. </a:t>
            </a:r>
            <a:endParaRPr sz="800" i="1">
              <a:solidFill>
                <a:schemeClr val="dk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sv" sz="800" i="1">
                <a:solidFill>
                  <a:schemeClr val="dk1"/>
                </a:solidFill>
                <a:highlight>
                  <a:srgbClr val="FFFFFF"/>
                </a:highlight>
                <a:latin typeface="Times New Roman"/>
                <a:ea typeface="Times New Roman"/>
                <a:cs typeface="Times New Roman"/>
                <a:sym typeface="Times New Roman"/>
              </a:rPr>
              <a:t>Osim božićnih, tamo možete pronaći i novogodišnje čestitke, kao i razglednice raznih mjesta diljem Hrvatske:</a:t>
            </a:r>
            <a:endParaRPr sz="800" i="1">
              <a:solidFill>
                <a:schemeClr val="dk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sv" sz="800" u="sng">
                <a:solidFill>
                  <a:schemeClr val="hlink"/>
                </a:solidFill>
                <a:highlight>
                  <a:srgbClr val="FFFFFF"/>
                </a:highlight>
                <a:latin typeface="Times New Roman"/>
                <a:ea typeface="Times New Roman"/>
                <a:cs typeface="Times New Roman"/>
                <a:sym typeface="Times New Roman"/>
                <a:hlinkClick r:id="rId4"/>
              </a:rPr>
              <a:t>http://tradicijadobrihzelja.nsk.hr/</a:t>
            </a:r>
            <a:endParaRPr sz="800">
              <a:solidFill>
                <a:schemeClr val="dk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800">
              <a:solidFill>
                <a:schemeClr val="dk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sv" sz="1300" b="1">
                <a:solidFill>
                  <a:schemeClr val="dk1"/>
                </a:solidFill>
                <a:highlight>
                  <a:srgbClr val="FFFFFF"/>
                </a:highlight>
                <a:latin typeface="Times New Roman"/>
                <a:ea typeface="Times New Roman"/>
                <a:cs typeface="Times New Roman"/>
                <a:sym typeface="Times New Roman"/>
              </a:rPr>
              <a:t>Merry Christmas!</a:t>
            </a:r>
            <a:endParaRPr sz="1300" b="1">
              <a:solidFill>
                <a:schemeClr val="dk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sv" sz="800" i="1">
                <a:solidFill>
                  <a:schemeClr val="dk1"/>
                </a:solidFill>
                <a:highlight>
                  <a:schemeClr val="lt1"/>
                </a:highlight>
                <a:latin typeface="Times New Roman"/>
                <a:ea typeface="Times New Roman"/>
                <a:cs typeface="Times New Roman"/>
                <a:sym typeface="Times New Roman"/>
              </a:rPr>
              <a:t>In the picture you see an old Croatian Christmas card.   You can find old Christmas cards in the digital archive of the National and University Library in Zagreb. In addition to Christmas cards, you can also find New Year's cards there, as well as postcards from various places throughout Croatia:</a:t>
            </a:r>
            <a:endParaRPr sz="800" i="1">
              <a:solidFill>
                <a:schemeClr val="dk1"/>
              </a:solidFill>
              <a:highlight>
                <a:schemeClr val="lt1"/>
              </a:highlight>
              <a:latin typeface="Times New Roman"/>
              <a:ea typeface="Times New Roman"/>
              <a:cs typeface="Times New Roman"/>
              <a:sym typeface="Times New Roman"/>
            </a:endParaRPr>
          </a:p>
          <a:p>
            <a:pPr marL="0" marR="38100" lvl="0" indent="0" algn="l" rtl="0">
              <a:lnSpc>
                <a:spcPct val="115000"/>
              </a:lnSpc>
              <a:spcBef>
                <a:spcPts val="0"/>
              </a:spcBef>
              <a:spcAft>
                <a:spcPts val="0"/>
              </a:spcAft>
              <a:buNone/>
            </a:pPr>
            <a:r>
              <a:rPr lang="sv" sz="800" u="sng">
                <a:solidFill>
                  <a:schemeClr val="hlink"/>
                </a:solidFill>
                <a:highlight>
                  <a:srgbClr val="F8F9FA"/>
                </a:highlight>
                <a:latin typeface="Times New Roman"/>
                <a:ea typeface="Times New Roman"/>
                <a:cs typeface="Times New Roman"/>
                <a:sym typeface="Times New Roman"/>
                <a:hlinkClick r:id="rId4"/>
              </a:rPr>
              <a:t>http://tradicijadobrihzelja.nsk.hr/</a:t>
            </a:r>
            <a:endParaRPr sz="800">
              <a:solidFill>
                <a:schemeClr val="dk1"/>
              </a:solidFill>
              <a:highlight>
                <a:srgbClr val="F8F9FA"/>
              </a:highlight>
              <a:latin typeface="Times New Roman"/>
              <a:ea typeface="Times New Roman"/>
              <a:cs typeface="Times New Roman"/>
              <a:sym typeface="Times New Roman"/>
            </a:endParaRPr>
          </a:p>
          <a:p>
            <a:pPr marL="0" marR="38100" lvl="0" indent="0" algn="l" rtl="0">
              <a:lnSpc>
                <a:spcPct val="150000"/>
              </a:lnSpc>
              <a:spcBef>
                <a:spcPts val="0"/>
              </a:spcBef>
              <a:spcAft>
                <a:spcPts val="0"/>
              </a:spcAft>
              <a:buClr>
                <a:schemeClr val="dk1"/>
              </a:buClr>
              <a:buSzPts val="1100"/>
              <a:buFont typeface="Arial"/>
              <a:buNone/>
            </a:pPr>
            <a:endParaRPr sz="800">
              <a:solidFill>
                <a:schemeClr val="dk1"/>
              </a:solidFill>
              <a:highlight>
                <a:srgbClr val="F8F9FA"/>
              </a:highlight>
              <a:latin typeface="Times New Roman"/>
              <a:ea typeface="Times New Roman"/>
              <a:cs typeface="Times New Roman"/>
              <a:sym typeface="Times New Roman"/>
            </a:endParaRPr>
          </a:p>
          <a:p>
            <a:pPr marL="0" lvl="0" indent="0" algn="l" rtl="0">
              <a:spcBef>
                <a:spcPts val="0"/>
              </a:spcBef>
              <a:spcAft>
                <a:spcPts val="0"/>
              </a:spcAft>
              <a:buNone/>
            </a:pPr>
            <a:endParaRPr sz="9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9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800">
              <a:solidFill>
                <a:schemeClr val="dk2"/>
              </a:solidFill>
              <a:latin typeface="Times New Roman"/>
              <a:ea typeface="Times New Roman"/>
              <a:cs typeface="Times New Roman"/>
              <a:sym typeface="Times New Roman"/>
            </a:endParaRPr>
          </a:p>
        </p:txBody>
      </p:sp>
      <p:sp>
        <p:nvSpPr>
          <p:cNvPr id="70" name="Google Shape;70;p14"/>
          <p:cNvSpPr txBox="1"/>
          <p:nvPr/>
        </p:nvSpPr>
        <p:spPr>
          <a:xfrm>
            <a:off x="9144000" y="2075450"/>
            <a:ext cx="914400" cy="7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71" name="Google Shape;71;p14"/>
          <p:cNvPicPr preferRelativeResize="0"/>
          <p:nvPr/>
        </p:nvPicPr>
        <p:blipFill>
          <a:blip r:embed="rId5">
            <a:alphaModFix/>
          </a:blip>
          <a:stretch>
            <a:fillRect/>
          </a:stretch>
        </p:blipFill>
        <p:spPr>
          <a:xfrm rot="-5400000">
            <a:off x="4276188" y="185799"/>
            <a:ext cx="985425" cy="972350"/>
          </a:xfrm>
          <a:prstGeom prst="rect">
            <a:avLst/>
          </a:prstGeom>
          <a:noFill/>
          <a:ln>
            <a:noFill/>
          </a:ln>
        </p:spPr>
      </p:pic>
      <p:sp>
        <p:nvSpPr>
          <p:cNvPr id="72" name="Google Shape;72;p14"/>
          <p:cNvSpPr txBox="1"/>
          <p:nvPr/>
        </p:nvSpPr>
        <p:spPr>
          <a:xfrm rot="-5400000" flipH="1">
            <a:off x="5285888" y="928525"/>
            <a:ext cx="2034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800">
                <a:solidFill>
                  <a:schemeClr val="dk2"/>
                </a:solidFill>
              </a:rPr>
              <a:t>DIGITAL CHRISTMAS CARD EXCHANGE</a:t>
            </a:r>
            <a:endParaRPr sz="800">
              <a:solidFill>
                <a:schemeClr val="dk2"/>
              </a:solidFill>
            </a:endParaRPr>
          </a:p>
        </p:txBody>
      </p:sp>
      <p:sp>
        <p:nvSpPr>
          <p:cNvPr id="73" name="Google Shape;73;p14"/>
          <p:cNvSpPr txBox="1"/>
          <p:nvPr/>
        </p:nvSpPr>
        <p:spPr>
          <a:xfrm rot="-5400000" flipH="1">
            <a:off x="6181875" y="1045150"/>
            <a:ext cx="12936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 sz="800">
                <a:solidFill>
                  <a:schemeClr val="dk2"/>
                </a:solidFill>
              </a:rPr>
              <a:t>CROATIAN CARD</a:t>
            </a:r>
            <a:endParaRPr sz="8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3"/>
          <p:cNvSpPr/>
          <p:nvPr/>
        </p:nvSpPr>
        <p:spPr>
          <a:xfrm>
            <a:off x="4161150" y="104525"/>
            <a:ext cx="4127100" cy="4717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Clr>
                <a:schemeClr val="dk1"/>
              </a:buClr>
              <a:buSzPts val="1100"/>
              <a:buFont typeface="Arial"/>
              <a:buNone/>
            </a:pPr>
            <a:r>
              <a:rPr lang="sv"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Clr>
                <a:schemeClr val="dk1"/>
              </a:buClr>
              <a:buSzPts val="1100"/>
              <a:buFont typeface="Arial"/>
              <a:buNone/>
            </a:pPr>
            <a:r>
              <a:rPr lang="sv"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p:txBody>
      </p:sp>
      <p:cxnSp>
        <p:nvCxnSpPr>
          <p:cNvPr id="181" name="Google Shape;181;p23"/>
          <p:cNvCxnSpPr/>
          <p:nvPr/>
        </p:nvCxnSpPr>
        <p:spPr>
          <a:xfrm>
            <a:off x="4451250" y="2238363"/>
            <a:ext cx="3109800" cy="12300"/>
          </a:xfrm>
          <a:prstGeom prst="straightConnector1">
            <a:avLst/>
          </a:prstGeom>
          <a:noFill/>
          <a:ln w="9525" cap="flat" cmpd="sng">
            <a:solidFill>
              <a:schemeClr val="dk2"/>
            </a:solidFill>
            <a:prstDash val="solid"/>
            <a:round/>
            <a:headEnd type="none" w="med" len="med"/>
            <a:tailEnd type="none" w="med" len="med"/>
          </a:ln>
        </p:spPr>
      </p:cxnSp>
      <p:sp>
        <p:nvSpPr>
          <p:cNvPr id="182" name="Google Shape;182;p23"/>
          <p:cNvSpPr/>
          <p:nvPr/>
        </p:nvSpPr>
        <p:spPr>
          <a:xfrm>
            <a:off x="4342000" y="420450"/>
            <a:ext cx="853800" cy="57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3" name="Google Shape;183;p23"/>
          <p:cNvCxnSpPr/>
          <p:nvPr/>
        </p:nvCxnSpPr>
        <p:spPr>
          <a:xfrm>
            <a:off x="6058925"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184" name="Google Shape;184;p23"/>
          <p:cNvCxnSpPr/>
          <p:nvPr/>
        </p:nvCxnSpPr>
        <p:spPr>
          <a:xfrm>
            <a:off x="6532450"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185;p23"/>
          <p:cNvCxnSpPr/>
          <p:nvPr/>
        </p:nvCxnSpPr>
        <p:spPr>
          <a:xfrm>
            <a:off x="7005975" y="420450"/>
            <a:ext cx="14400" cy="1541700"/>
          </a:xfrm>
          <a:prstGeom prst="straightConnector1">
            <a:avLst/>
          </a:prstGeom>
          <a:noFill/>
          <a:ln w="9525" cap="flat" cmpd="sng">
            <a:solidFill>
              <a:schemeClr val="dk2"/>
            </a:solidFill>
            <a:prstDash val="solid"/>
            <a:round/>
            <a:headEnd type="none" w="med" len="med"/>
            <a:tailEnd type="none" w="med" len="med"/>
          </a:ln>
        </p:spPr>
      </p:cxnSp>
      <p:sp>
        <p:nvSpPr>
          <p:cNvPr id="186" name="Google Shape;186;p23"/>
          <p:cNvSpPr txBox="1"/>
          <p:nvPr/>
        </p:nvSpPr>
        <p:spPr>
          <a:xfrm>
            <a:off x="4161150" y="2238375"/>
            <a:ext cx="4012500" cy="239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sv">
                <a:solidFill>
                  <a:schemeClr val="dk1"/>
                </a:solidFill>
                <a:latin typeface="Times New Roman"/>
                <a:ea typeface="Times New Roman"/>
                <a:cs typeface="Times New Roman"/>
                <a:sym typeface="Times New Roman"/>
              </a:rPr>
              <a:t> </a:t>
            </a:r>
            <a:r>
              <a:rPr lang="sv" sz="1000" b="1">
                <a:solidFill>
                  <a:schemeClr val="dk1"/>
                </a:solidFill>
                <a:latin typeface="Times New Roman"/>
                <a:ea typeface="Times New Roman"/>
                <a:cs typeface="Times New Roman"/>
                <a:sym typeface="Times New Roman"/>
              </a:rPr>
              <a:t>SRETAN </a:t>
            </a:r>
            <a:r>
              <a:rPr lang="sv" sz="1000">
                <a:solidFill>
                  <a:schemeClr val="dk1"/>
                </a:solidFill>
                <a:latin typeface="Times New Roman"/>
                <a:ea typeface="Times New Roman"/>
                <a:cs typeface="Times New Roman"/>
                <a:sym typeface="Times New Roman"/>
              </a:rPr>
              <a:t> </a:t>
            </a:r>
            <a:r>
              <a:rPr lang="sv" sz="1000" b="1">
                <a:solidFill>
                  <a:schemeClr val="dk1"/>
                </a:solidFill>
                <a:latin typeface="Times New Roman"/>
                <a:ea typeface="Times New Roman"/>
                <a:cs typeface="Times New Roman"/>
                <a:sym typeface="Times New Roman"/>
              </a:rPr>
              <a:t>BOŽIĆ!</a:t>
            </a:r>
            <a:endParaRPr sz="1000" b="1">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sv" sz="1000" b="1">
                <a:solidFill>
                  <a:schemeClr val="dk1"/>
                </a:solidFill>
                <a:latin typeface="Times New Roman"/>
                <a:ea typeface="Times New Roman"/>
                <a:cs typeface="Times New Roman"/>
                <a:sym typeface="Times New Roman"/>
              </a:rPr>
              <a:t>Došašće ili Advent-</a:t>
            </a:r>
            <a:r>
              <a:rPr lang="sv" sz="1000">
                <a:solidFill>
                  <a:schemeClr val="dk1"/>
                </a:solidFill>
                <a:latin typeface="Times New Roman"/>
                <a:ea typeface="Times New Roman"/>
                <a:cs typeface="Times New Roman"/>
                <a:sym typeface="Times New Roman"/>
              </a:rPr>
              <a:t>Došašće ili advent vrijeme je priprave za Božić. Do 16. stoljeća, trajalo je 6 tjedana, a od tada traje 4 tjedna. Predvladavaju osjećaji iščekivanja, nade i čežnje. </a:t>
            </a:r>
            <a:endParaRPr sz="10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sv" sz="1000" b="1">
                <a:solidFill>
                  <a:schemeClr val="dk1"/>
                </a:solidFill>
                <a:latin typeface="Times New Roman"/>
                <a:ea typeface="Times New Roman"/>
                <a:cs typeface="Times New Roman"/>
                <a:sym typeface="Times New Roman"/>
              </a:rPr>
              <a:t>MERRY CHRISTMAS!</a:t>
            </a:r>
            <a:endParaRPr sz="1000" b="1">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sv" sz="1000">
                <a:solidFill>
                  <a:schemeClr val="dk1"/>
                </a:solidFill>
                <a:latin typeface="Times New Roman"/>
                <a:ea typeface="Times New Roman"/>
                <a:cs typeface="Times New Roman"/>
                <a:sym typeface="Times New Roman"/>
              </a:rPr>
              <a:t>Advent is the time of preparation for Christmas. Until the 16th century, it lasted 6 weeks, and since then it has lasted 4 weeks. Feelings of anticipation, hope, and longing prevail.</a:t>
            </a:r>
            <a:endParaRPr sz="10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Clr>
                <a:schemeClr val="dk1"/>
              </a:buClr>
              <a:buSzPts val="1100"/>
              <a:buFont typeface="Arial"/>
              <a:buNone/>
            </a:pPr>
            <a:endParaRPr sz="800">
              <a:solidFill>
                <a:schemeClr val="dk1"/>
              </a:solidFill>
              <a:latin typeface="Times New Roman"/>
              <a:ea typeface="Times New Roman"/>
              <a:cs typeface="Times New Roman"/>
              <a:sym typeface="Times New Roman"/>
            </a:endParaRPr>
          </a:p>
        </p:txBody>
      </p:sp>
      <p:pic>
        <p:nvPicPr>
          <p:cNvPr id="187" name="Google Shape;187;p23"/>
          <p:cNvPicPr preferRelativeResize="0"/>
          <p:nvPr/>
        </p:nvPicPr>
        <p:blipFill>
          <a:blip r:embed="rId3">
            <a:alphaModFix/>
          </a:blip>
          <a:stretch>
            <a:fillRect/>
          </a:stretch>
        </p:blipFill>
        <p:spPr>
          <a:xfrm>
            <a:off x="263150" y="765550"/>
            <a:ext cx="3740725" cy="3566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4"/>
          <p:cNvSpPr/>
          <p:nvPr/>
        </p:nvSpPr>
        <p:spPr>
          <a:xfrm rot="5400000">
            <a:off x="3328225" y="557400"/>
            <a:ext cx="5023800" cy="4004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38100" lvl="0" indent="0" algn="l" rtl="0">
              <a:lnSpc>
                <a:spcPct val="128571"/>
              </a:lnSpc>
              <a:spcBef>
                <a:spcPts val="0"/>
              </a:spcBef>
              <a:spcAft>
                <a:spcPts val="0"/>
              </a:spcAft>
              <a:buClr>
                <a:schemeClr val="dk1"/>
              </a:buClr>
              <a:buSzPts val="1100"/>
              <a:buFont typeface="Arial"/>
              <a:buNone/>
            </a:pPr>
            <a:endParaRPr sz="2100">
              <a:solidFill>
                <a:srgbClr val="E8EAED"/>
              </a:solidFill>
              <a:highlight>
                <a:srgbClr val="303134"/>
              </a:highlight>
            </a:endParaRPr>
          </a:p>
        </p:txBody>
      </p:sp>
      <p:cxnSp>
        <p:nvCxnSpPr>
          <p:cNvPr id="193" name="Google Shape;193;p24"/>
          <p:cNvCxnSpPr/>
          <p:nvPr/>
        </p:nvCxnSpPr>
        <p:spPr>
          <a:xfrm>
            <a:off x="4755700" y="2423263"/>
            <a:ext cx="3109800" cy="12300"/>
          </a:xfrm>
          <a:prstGeom prst="straightConnector1">
            <a:avLst/>
          </a:prstGeom>
          <a:noFill/>
          <a:ln w="9525" cap="flat" cmpd="sng">
            <a:solidFill>
              <a:schemeClr val="dk2"/>
            </a:solidFill>
            <a:prstDash val="solid"/>
            <a:round/>
            <a:headEnd type="none" w="med" len="med"/>
            <a:tailEnd type="none" w="med" len="med"/>
          </a:ln>
        </p:spPr>
      </p:cxnSp>
      <p:cxnSp>
        <p:nvCxnSpPr>
          <p:cNvPr id="194" name="Google Shape;194;p24"/>
          <p:cNvCxnSpPr/>
          <p:nvPr/>
        </p:nvCxnSpPr>
        <p:spPr>
          <a:xfrm>
            <a:off x="6363375" y="6053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195" name="Google Shape;195;p24"/>
          <p:cNvCxnSpPr/>
          <p:nvPr/>
        </p:nvCxnSpPr>
        <p:spPr>
          <a:xfrm>
            <a:off x="6836900" y="6053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196" name="Google Shape;196;p24"/>
          <p:cNvCxnSpPr/>
          <p:nvPr/>
        </p:nvCxnSpPr>
        <p:spPr>
          <a:xfrm>
            <a:off x="7310425" y="605350"/>
            <a:ext cx="14400" cy="1541700"/>
          </a:xfrm>
          <a:prstGeom prst="straightConnector1">
            <a:avLst/>
          </a:prstGeom>
          <a:noFill/>
          <a:ln w="9525" cap="flat" cmpd="sng">
            <a:solidFill>
              <a:schemeClr val="dk2"/>
            </a:solidFill>
            <a:prstDash val="solid"/>
            <a:round/>
            <a:headEnd type="none" w="med" len="med"/>
            <a:tailEnd type="none" w="med" len="med"/>
          </a:ln>
        </p:spPr>
      </p:cxnSp>
      <p:sp>
        <p:nvSpPr>
          <p:cNvPr id="197" name="Google Shape;197;p24"/>
          <p:cNvSpPr txBox="1"/>
          <p:nvPr/>
        </p:nvSpPr>
        <p:spPr>
          <a:xfrm>
            <a:off x="3837775" y="2402000"/>
            <a:ext cx="4004700" cy="258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sv" sz="1000" b="1">
                <a:solidFill>
                  <a:schemeClr val="dk1"/>
                </a:solidFill>
              </a:rPr>
              <a:t>SRETAN BOŽIĆ!</a:t>
            </a:r>
            <a:endParaRPr sz="1000" b="1">
              <a:solidFill>
                <a:schemeClr val="dk1"/>
              </a:solidFill>
            </a:endParaRPr>
          </a:p>
          <a:p>
            <a:pPr marL="0" lvl="0" indent="0" algn="l" rtl="0">
              <a:lnSpc>
                <a:spcPct val="115000"/>
              </a:lnSpc>
              <a:spcBef>
                <a:spcPts val="1200"/>
              </a:spcBef>
              <a:spcAft>
                <a:spcPts val="0"/>
              </a:spcAft>
              <a:buNone/>
            </a:pPr>
            <a:r>
              <a:rPr lang="sv" sz="1000" b="1">
                <a:solidFill>
                  <a:schemeClr val="dk1"/>
                </a:solidFill>
              </a:rPr>
              <a:t>Polnoćka-</a:t>
            </a:r>
            <a:r>
              <a:rPr lang="sv" sz="1000">
                <a:solidFill>
                  <a:schemeClr val="dk1"/>
                </a:solidFill>
              </a:rPr>
              <a:t>Poslije večere na Badnjak, još se malo sjedilo i razgovaralo, pjevalo ili molilo, a poslije se ljudi okupljaju na ulicama i odlaze na sv. misu polnoćku (ponoćka, ponoćnica ili polnoćnica). Pri tome se pjeva i ponegdje puca iz mužara i karabita.</a:t>
            </a:r>
            <a:endParaRPr sz="1000">
              <a:solidFill>
                <a:schemeClr val="dk1"/>
              </a:solidFill>
            </a:endParaRPr>
          </a:p>
          <a:p>
            <a:pPr marL="0" lvl="0" indent="0" algn="l" rtl="0">
              <a:lnSpc>
                <a:spcPct val="115000"/>
              </a:lnSpc>
              <a:spcBef>
                <a:spcPts val="1200"/>
              </a:spcBef>
              <a:spcAft>
                <a:spcPts val="0"/>
              </a:spcAft>
              <a:buNone/>
            </a:pPr>
            <a:r>
              <a:rPr lang="sv" sz="1000" b="1">
                <a:solidFill>
                  <a:schemeClr val="dk1"/>
                </a:solidFill>
              </a:rPr>
              <a:t>Merry Christmas!</a:t>
            </a:r>
            <a:endParaRPr sz="1000" b="1">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sv" sz="1000">
                <a:solidFill>
                  <a:schemeClr val="dk1"/>
                </a:solidFill>
              </a:rPr>
              <a:t>Midnight-After dinner on Christmas Eve, people would sit and talk, sing or pray for a while, and then people would gather in the streets and go to the midnight mass (midnight, midday or midday). At the same time, there is singing, and sometimes mortars and rifles are fired. </a:t>
            </a:r>
            <a:endParaRPr sz="1000">
              <a:solidFill>
                <a:schemeClr val="dk1"/>
              </a:solidFill>
            </a:endParaRPr>
          </a:p>
        </p:txBody>
      </p:sp>
      <p:pic>
        <p:nvPicPr>
          <p:cNvPr id="198" name="Google Shape;198;p24"/>
          <p:cNvPicPr preferRelativeResize="0"/>
          <p:nvPr/>
        </p:nvPicPr>
        <p:blipFill>
          <a:blip r:embed="rId3">
            <a:alphaModFix/>
          </a:blip>
          <a:stretch>
            <a:fillRect/>
          </a:stretch>
        </p:blipFill>
        <p:spPr>
          <a:xfrm>
            <a:off x="195725" y="222775"/>
            <a:ext cx="3260877" cy="2306853"/>
          </a:xfrm>
          <a:prstGeom prst="rect">
            <a:avLst/>
          </a:prstGeom>
          <a:noFill/>
          <a:ln>
            <a:noFill/>
          </a:ln>
        </p:spPr>
      </p:pic>
      <p:pic>
        <p:nvPicPr>
          <p:cNvPr id="199" name="Google Shape;199;p24"/>
          <p:cNvPicPr preferRelativeResize="0"/>
          <p:nvPr/>
        </p:nvPicPr>
        <p:blipFill>
          <a:blip r:embed="rId4">
            <a:alphaModFix/>
          </a:blip>
          <a:stretch>
            <a:fillRect/>
          </a:stretch>
        </p:blipFill>
        <p:spPr>
          <a:xfrm>
            <a:off x="195725" y="2644850"/>
            <a:ext cx="3260866" cy="2102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5"/>
          <p:cNvSpPr/>
          <p:nvPr/>
        </p:nvSpPr>
        <p:spPr>
          <a:xfrm>
            <a:off x="4310375" y="104525"/>
            <a:ext cx="3690000" cy="4608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5" name="Google Shape;205;p25"/>
          <p:cNvCxnSpPr/>
          <p:nvPr/>
        </p:nvCxnSpPr>
        <p:spPr>
          <a:xfrm>
            <a:off x="4451250" y="2238363"/>
            <a:ext cx="3109800" cy="12300"/>
          </a:xfrm>
          <a:prstGeom prst="straightConnector1">
            <a:avLst/>
          </a:prstGeom>
          <a:noFill/>
          <a:ln w="9525" cap="flat" cmpd="sng">
            <a:solidFill>
              <a:schemeClr val="dk2"/>
            </a:solidFill>
            <a:prstDash val="solid"/>
            <a:round/>
            <a:headEnd type="none" w="med" len="med"/>
            <a:tailEnd type="none" w="med" len="med"/>
          </a:ln>
        </p:spPr>
      </p:cxnSp>
      <p:sp>
        <p:nvSpPr>
          <p:cNvPr id="206" name="Google Shape;206;p25"/>
          <p:cNvSpPr/>
          <p:nvPr/>
        </p:nvSpPr>
        <p:spPr>
          <a:xfrm>
            <a:off x="4342000" y="420450"/>
            <a:ext cx="853800" cy="57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7" name="Google Shape;207;p25"/>
          <p:cNvCxnSpPr/>
          <p:nvPr/>
        </p:nvCxnSpPr>
        <p:spPr>
          <a:xfrm>
            <a:off x="6058925"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208" name="Google Shape;208;p25"/>
          <p:cNvCxnSpPr/>
          <p:nvPr/>
        </p:nvCxnSpPr>
        <p:spPr>
          <a:xfrm>
            <a:off x="6532450"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209" name="Google Shape;209;p25"/>
          <p:cNvCxnSpPr/>
          <p:nvPr/>
        </p:nvCxnSpPr>
        <p:spPr>
          <a:xfrm>
            <a:off x="7005975" y="420450"/>
            <a:ext cx="14400" cy="1541700"/>
          </a:xfrm>
          <a:prstGeom prst="straightConnector1">
            <a:avLst/>
          </a:prstGeom>
          <a:noFill/>
          <a:ln w="9525" cap="flat" cmpd="sng">
            <a:solidFill>
              <a:schemeClr val="dk2"/>
            </a:solidFill>
            <a:prstDash val="solid"/>
            <a:round/>
            <a:headEnd type="none" w="med" len="med"/>
            <a:tailEnd type="none" w="med" len="med"/>
          </a:ln>
        </p:spPr>
      </p:cxnSp>
      <p:sp>
        <p:nvSpPr>
          <p:cNvPr id="210" name="Google Shape;210;p25"/>
          <p:cNvSpPr txBox="1"/>
          <p:nvPr/>
        </p:nvSpPr>
        <p:spPr>
          <a:xfrm>
            <a:off x="4310375" y="2168525"/>
            <a:ext cx="3511500" cy="254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sv" sz="800" b="1">
                <a:solidFill>
                  <a:schemeClr val="dk1"/>
                </a:solidFill>
                <a:latin typeface="Times New Roman"/>
                <a:ea typeface="Times New Roman"/>
                <a:cs typeface="Times New Roman"/>
                <a:sym typeface="Times New Roman"/>
              </a:rPr>
              <a:t>SRETAN BOŽIĆ!</a:t>
            </a:r>
            <a:endParaRPr sz="800" b="1">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sv" sz="800" b="1">
                <a:solidFill>
                  <a:schemeClr val="dk1"/>
                </a:solidFill>
              </a:rPr>
              <a:t>Kolenda - </a:t>
            </a:r>
            <a:r>
              <a:rPr lang="sv" sz="800">
                <a:solidFill>
                  <a:schemeClr val="dk1"/>
                </a:solidFill>
              </a:rPr>
              <a:t>Ponajviše na Jadranu postoji običaj koledanja. Grupe ophodnika idu po mjestu od kuće do kuće i čestitaju ukućanima Božić i Novu godinu uz prigodne božićne pjesme. Obično su muškarci različite dobi. Grupe kolendara obično su pjevale cijelu noć, a domaćini su ih častili suhim smokvama, narančama, rogačima, raznim slasticama, sokovima, vinom, rakijom a u novije vrijeme i novcem.</a:t>
            </a:r>
            <a:endParaRPr sz="800">
              <a:solidFill>
                <a:schemeClr val="dk1"/>
              </a:solidFill>
            </a:endParaRPr>
          </a:p>
          <a:p>
            <a:pPr marL="0" lvl="0" indent="0" algn="l" rtl="0">
              <a:lnSpc>
                <a:spcPct val="115000"/>
              </a:lnSpc>
              <a:spcBef>
                <a:spcPts val="1200"/>
              </a:spcBef>
              <a:spcAft>
                <a:spcPts val="0"/>
              </a:spcAft>
              <a:buNone/>
            </a:pPr>
            <a:r>
              <a:rPr lang="sv" sz="800" b="1">
                <a:solidFill>
                  <a:schemeClr val="dk1"/>
                </a:solidFill>
                <a:latin typeface="Times New Roman"/>
                <a:ea typeface="Times New Roman"/>
                <a:cs typeface="Times New Roman"/>
                <a:sym typeface="Times New Roman"/>
              </a:rPr>
              <a:t>MERRY CHRISTMAS!</a:t>
            </a:r>
            <a:endParaRPr sz="800" b="1">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sv" sz="800" b="1">
                <a:solidFill>
                  <a:schemeClr val="dk1"/>
                </a:solidFill>
              </a:rPr>
              <a:t>Carols -</a:t>
            </a:r>
            <a:r>
              <a:rPr lang="sv" sz="800">
                <a:solidFill>
                  <a:schemeClr val="dk1"/>
                </a:solidFill>
              </a:rPr>
              <a:t>There is a custom of caroling, especially in the Adriatic. Groups of carolers go from house to house and wish their family a happy Christmas and New Year with appropriate Christmas songs. They are usually men of different ages. Groups of carolers usually sang all night, and the hosts treated them to dried figs, oranges, carobs, various sweets, juices, wine, brandy and, more recently, money.</a:t>
            </a:r>
            <a:endParaRPr sz="800">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sz="700">
              <a:solidFill>
                <a:schemeClr val="dk1"/>
              </a:solidFill>
              <a:latin typeface="Times New Roman"/>
              <a:ea typeface="Times New Roman"/>
              <a:cs typeface="Times New Roman"/>
              <a:sym typeface="Times New Roman"/>
            </a:endParaRPr>
          </a:p>
        </p:txBody>
      </p:sp>
      <p:pic>
        <p:nvPicPr>
          <p:cNvPr id="211" name="Google Shape;211;p25"/>
          <p:cNvPicPr preferRelativeResize="0"/>
          <p:nvPr/>
        </p:nvPicPr>
        <p:blipFill>
          <a:blip r:embed="rId3">
            <a:alphaModFix/>
          </a:blip>
          <a:stretch>
            <a:fillRect/>
          </a:stretch>
        </p:blipFill>
        <p:spPr>
          <a:xfrm>
            <a:off x="281475" y="104537"/>
            <a:ext cx="3613201" cy="2376824"/>
          </a:xfrm>
          <a:prstGeom prst="rect">
            <a:avLst/>
          </a:prstGeom>
          <a:noFill/>
          <a:ln>
            <a:noFill/>
          </a:ln>
        </p:spPr>
      </p:pic>
      <p:pic>
        <p:nvPicPr>
          <p:cNvPr id="212" name="Google Shape;212;p25"/>
          <p:cNvPicPr preferRelativeResize="0"/>
          <p:nvPr/>
        </p:nvPicPr>
        <p:blipFill>
          <a:blip r:embed="rId4">
            <a:alphaModFix/>
          </a:blip>
          <a:stretch>
            <a:fillRect/>
          </a:stretch>
        </p:blipFill>
        <p:spPr>
          <a:xfrm>
            <a:off x="303800" y="2683352"/>
            <a:ext cx="3568550" cy="2029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6"/>
          <p:cNvSpPr/>
          <p:nvPr/>
        </p:nvSpPr>
        <p:spPr>
          <a:xfrm>
            <a:off x="4221125" y="267600"/>
            <a:ext cx="3690000" cy="4875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8" name="Google Shape;218;p26"/>
          <p:cNvCxnSpPr/>
          <p:nvPr/>
        </p:nvCxnSpPr>
        <p:spPr>
          <a:xfrm>
            <a:off x="4451250" y="2238363"/>
            <a:ext cx="3109800" cy="12300"/>
          </a:xfrm>
          <a:prstGeom prst="straightConnector1">
            <a:avLst/>
          </a:prstGeom>
          <a:noFill/>
          <a:ln w="9525" cap="flat" cmpd="sng">
            <a:solidFill>
              <a:schemeClr val="dk2"/>
            </a:solidFill>
            <a:prstDash val="solid"/>
            <a:round/>
            <a:headEnd type="none" w="med" len="med"/>
            <a:tailEnd type="none" w="med" len="med"/>
          </a:ln>
        </p:spPr>
      </p:cxnSp>
      <p:sp>
        <p:nvSpPr>
          <p:cNvPr id="219" name="Google Shape;219;p26"/>
          <p:cNvSpPr/>
          <p:nvPr/>
        </p:nvSpPr>
        <p:spPr>
          <a:xfrm>
            <a:off x="4342000" y="420450"/>
            <a:ext cx="853800" cy="57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0" name="Google Shape;220;p26"/>
          <p:cNvCxnSpPr/>
          <p:nvPr/>
        </p:nvCxnSpPr>
        <p:spPr>
          <a:xfrm>
            <a:off x="6222050" y="104525"/>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221" name="Google Shape;221;p26"/>
          <p:cNvCxnSpPr/>
          <p:nvPr/>
        </p:nvCxnSpPr>
        <p:spPr>
          <a:xfrm>
            <a:off x="6532450"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222" name="Google Shape;222;p26"/>
          <p:cNvCxnSpPr/>
          <p:nvPr/>
        </p:nvCxnSpPr>
        <p:spPr>
          <a:xfrm>
            <a:off x="7005975" y="420450"/>
            <a:ext cx="14400" cy="1541700"/>
          </a:xfrm>
          <a:prstGeom prst="straightConnector1">
            <a:avLst/>
          </a:prstGeom>
          <a:noFill/>
          <a:ln w="9525" cap="flat" cmpd="sng">
            <a:solidFill>
              <a:schemeClr val="dk2"/>
            </a:solidFill>
            <a:prstDash val="solid"/>
            <a:round/>
            <a:headEnd type="none" w="med" len="med"/>
            <a:tailEnd type="none" w="med" len="med"/>
          </a:ln>
        </p:spPr>
      </p:cxnSp>
      <p:sp>
        <p:nvSpPr>
          <p:cNvPr id="223" name="Google Shape;223;p26"/>
          <p:cNvSpPr txBox="1"/>
          <p:nvPr/>
        </p:nvSpPr>
        <p:spPr>
          <a:xfrm>
            <a:off x="4167000" y="2250675"/>
            <a:ext cx="3566700" cy="283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sv" sz="1200" b="1">
                <a:solidFill>
                  <a:srgbClr val="111111"/>
                </a:solidFill>
                <a:highlight>
                  <a:srgbClr val="FFFFFF"/>
                </a:highlight>
                <a:latin typeface="Lobster"/>
                <a:ea typeface="Lobster"/>
                <a:cs typeface="Lobster"/>
                <a:sym typeface="Lobster"/>
              </a:rPr>
              <a:t>SRETAN BOŽIĆ!</a:t>
            </a:r>
            <a:endParaRPr sz="1200" b="1">
              <a:solidFill>
                <a:srgbClr val="111111"/>
              </a:solidFill>
              <a:highlight>
                <a:srgbClr val="FFFFFF"/>
              </a:highlight>
              <a:latin typeface="Lobster"/>
              <a:ea typeface="Lobster"/>
              <a:cs typeface="Lobster"/>
              <a:sym typeface="Lobster"/>
            </a:endParaRPr>
          </a:p>
          <a:p>
            <a:pPr marL="0" lvl="0" indent="0" algn="l" rtl="0">
              <a:lnSpc>
                <a:spcPct val="115000"/>
              </a:lnSpc>
              <a:spcBef>
                <a:spcPts val="1200"/>
              </a:spcBef>
              <a:spcAft>
                <a:spcPts val="0"/>
              </a:spcAft>
              <a:buClr>
                <a:schemeClr val="dk1"/>
              </a:buClr>
              <a:buSzPts val="1100"/>
              <a:buFont typeface="Arial"/>
              <a:buNone/>
            </a:pPr>
            <a:r>
              <a:rPr lang="sv" sz="1200" b="1">
                <a:solidFill>
                  <a:srgbClr val="111111"/>
                </a:solidFill>
                <a:highlight>
                  <a:srgbClr val="FFFFFF"/>
                </a:highlight>
                <a:latin typeface="Lobster"/>
                <a:ea typeface="Lobster"/>
                <a:cs typeface="Lobster"/>
                <a:sym typeface="Lobster"/>
              </a:rPr>
              <a:t>Sijanje božićne pšenice</a:t>
            </a:r>
            <a:r>
              <a:rPr lang="sv" sz="1200">
                <a:solidFill>
                  <a:srgbClr val="111111"/>
                </a:solidFill>
                <a:highlight>
                  <a:srgbClr val="FFFFFF"/>
                </a:highlight>
                <a:latin typeface="Lobster"/>
                <a:ea typeface="Lobster"/>
                <a:cs typeface="Lobster"/>
                <a:sym typeface="Lobster"/>
              </a:rPr>
              <a:t> </a:t>
            </a:r>
            <a:endParaRPr sz="1200">
              <a:solidFill>
                <a:srgbClr val="111111"/>
              </a:solidFill>
              <a:highlight>
                <a:srgbClr val="FFFFFF"/>
              </a:highlight>
              <a:latin typeface="Lobster"/>
              <a:ea typeface="Lobster"/>
              <a:cs typeface="Lobster"/>
              <a:sym typeface="Lobster"/>
            </a:endParaRPr>
          </a:p>
          <a:p>
            <a:pPr marL="0" lvl="0" indent="0" algn="l" rtl="0">
              <a:lnSpc>
                <a:spcPct val="115000"/>
              </a:lnSpc>
              <a:spcBef>
                <a:spcPts val="1200"/>
              </a:spcBef>
              <a:spcAft>
                <a:spcPts val="0"/>
              </a:spcAft>
              <a:buNone/>
            </a:pPr>
            <a:r>
              <a:rPr lang="sv" sz="1100">
                <a:solidFill>
                  <a:srgbClr val="111111"/>
                </a:solidFill>
                <a:highlight>
                  <a:srgbClr val="FFFFFF"/>
                </a:highlight>
                <a:latin typeface="Lobster"/>
                <a:ea typeface="Lobster"/>
                <a:cs typeface="Lobster"/>
                <a:sym typeface="Lobster"/>
              </a:rPr>
              <a:t>Sijanje božićne pšenice</a:t>
            </a:r>
            <a:r>
              <a:rPr lang="sv" sz="1100" b="1">
                <a:solidFill>
                  <a:srgbClr val="111111"/>
                </a:solidFill>
                <a:highlight>
                  <a:srgbClr val="FFFFFF"/>
                </a:highlight>
                <a:latin typeface="Lobster"/>
                <a:ea typeface="Lobster"/>
                <a:cs typeface="Lobster"/>
                <a:sym typeface="Lobster"/>
              </a:rPr>
              <a:t> </a:t>
            </a:r>
            <a:r>
              <a:rPr lang="sv" sz="1100">
                <a:solidFill>
                  <a:srgbClr val="111111"/>
                </a:solidFill>
                <a:highlight>
                  <a:srgbClr val="FFFFFF"/>
                </a:highlight>
                <a:latin typeface="Lobster"/>
                <a:ea typeface="Lobster"/>
                <a:cs typeface="Lobster"/>
                <a:sym typeface="Lobster"/>
              </a:rPr>
              <a:t>je lijepa tradicija koja simbolizira novi život i plodnost. Obično se sije uoči Svete Lucije, 13. prosinca, kako bi izrasla do Božića.</a:t>
            </a:r>
            <a:endParaRPr sz="1100">
              <a:solidFill>
                <a:srgbClr val="111111"/>
              </a:solidFill>
              <a:highlight>
                <a:srgbClr val="FFFFFF"/>
              </a:highlight>
              <a:latin typeface="Lobster"/>
              <a:ea typeface="Lobster"/>
              <a:cs typeface="Lobster"/>
              <a:sym typeface="Lobster"/>
            </a:endParaRPr>
          </a:p>
          <a:p>
            <a:pPr marL="0" lvl="0" indent="0" algn="l" rtl="0">
              <a:lnSpc>
                <a:spcPct val="115000"/>
              </a:lnSpc>
              <a:spcBef>
                <a:spcPts val="1200"/>
              </a:spcBef>
              <a:spcAft>
                <a:spcPts val="0"/>
              </a:spcAft>
              <a:buNone/>
            </a:pPr>
            <a:r>
              <a:rPr lang="sv" sz="1200" b="1">
                <a:solidFill>
                  <a:srgbClr val="111111"/>
                </a:solidFill>
                <a:highlight>
                  <a:srgbClr val="FFFFFF"/>
                </a:highlight>
                <a:latin typeface="Lobster"/>
                <a:ea typeface="Lobster"/>
                <a:cs typeface="Lobster"/>
                <a:sym typeface="Lobster"/>
              </a:rPr>
              <a:t>MERRY CHRISTMAS!</a:t>
            </a:r>
            <a:endParaRPr sz="1200" b="1">
              <a:solidFill>
                <a:srgbClr val="111111"/>
              </a:solidFill>
              <a:highlight>
                <a:srgbClr val="FFFFFF"/>
              </a:highlight>
              <a:latin typeface="Lobster"/>
              <a:ea typeface="Lobster"/>
              <a:cs typeface="Lobster"/>
              <a:sym typeface="Lobster"/>
            </a:endParaRPr>
          </a:p>
          <a:p>
            <a:pPr marL="0" lvl="0" indent="0" algn="l" rtl="0">
              <a:lnSpc>
                <a:spcPct val="115000"/>
              </a:lnSpc>
              <a:spcBef>
                <a:spcPts val="1200"/>
              </a:spcBef>
              <a:spcAft>
                <a:spcPts val="0"/>
              </a:spcAft>
              <a:buNone/>
            </a:pPr>
            <a:r>
              <a:rPr lang="sv" sz="1100">
                <a:solidFill>
                  <a:srgbClr val="111111"/>
                </a:solidFill>
                <a:highlight>
                  <a:srgbClr val="FFFFFF"/>
                </a:highlight>
                <a:latin typeface="Lobster"/>
                <a:ea typeface="Lobster"/>
                <a:cs typeface="Lobster"/>
                <a:sym typeface="Lobster"/>
              </a:rPr>
              <a:t>Sowing Christmas Wheat-Sowing Christmas wheat is a beautiful tradition that symbolizes new life and fertility. It is usually sown on the eve of Saint Lucy, December 13th, so that it will grow by Christmas.</a:t>
            </a:r>
            <a:endParaRPr sz="1100">
              <a:solidFill>
                <a:srgbClr val="111111"/>
              </a:solidFill>
              <a:highlight>
                <a:srgbClr val="FFFFFF"/>
              </a:highlight>
              <a:latin typeface="Lobster"/>
              <a:ea typeface="Lobster"/>
              <a:cs typeface="Lobster"/>
              <a:sym typeface="Lobster"/>
            </a:endParaRPr>
          </a:p>
          <a:p>
            <a:pPr marL="0" lvl="0" indent="0" algn="l" rtl="0">
              <a:lnSpc>
                <a:spcPct val="115000"/>
              </a:lnSpc>
              <a:spcBef>
                <a:spcPts val="1200"/>
              </a:spcBef>
              <a:spcAft>
                <a:spcPts val="1200"/>
              </a:spcAft>
              <a:buClr>
                <a:schemeClr val="dk1"/>
              </a:buClr>
              <a:buSzPts val="1100"/>
              <a:buFont typeface="Arial"/>
              <a:buNone/>
            </a:pPr>
            <a:endParaRPr sz="1200">
              <a:solidFill>
                <a:srgbClr val="111111"/>
              </a:solidFill>
              <a:highlight>
                <a:srgbClr val="FFFFFF"/>
              </a:highlight>
              <a:latin typeface="Times New Roman"/>
              <a:ea typeface="Times New Roman"/>
              <a:cs typeface="Times New Roman"/>
              <a:sym typeface="Times New Roman"/>
            </a:endParaRPr>
          </a:p>
        </p:txBody>
      </p:sp>
      <p:pic>
        <p:nvPicPr>
          <p:cNvPr id="224" name="Google Shape;224;p26"/>
          <p:cNvPicPr preferRelativeResize="0"/>
          <p:nvPr/>
        </p:nvPicPr>
        <p:blipFill>
          <a:blip r:embed="rId3">
            <a:alphaModFix/>
          </a:blip>
          <a:stretch>
            <a:fillRect/>
          </a:stretch>
        </p:blipFill>
        <p:spPr>
          <a:xfrm>
            <a:off x="97900" y="104525"/>
            <a:ext cx="3993425" cy="2272700"/>
          </a:xfrm>
          <a:prstGeom prst="rect">
            <a:avLst/>
          </a:prstGeom>
          <a:noFill/>
          <a:ln>
            <a:noFill/>
          </a:ln>
        </p:spPr>
      </p:pic>
      <p:pic>
        <p:nvPicPr>
          <p:cNvPr id="225" name="Google Shape;225;p26"/>
          <p:cNvPicPr preferRelativeResize="0"/>
          <p:nvPr/>
        </p:nvPicPr>
        <p:blipFill>
          <a:blip r:embed="rId4">
            <a:alphaModFix/>
          </a:blip>
          <a:stretch>
            <a:fillRect/>
          </a:stretch>
        </p:blipFill>
        <p:spPr>
          <a:xfrm>
            <a:off x="97900" y="2526875"/>
            <a:ext cx="3993425" cy="2470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7"/>
          <p:cNvSpPr/>
          <p:nvPr/>
        </p:nvSpPr>
        <p:spPr>
          <a:xfrm>
            <a:off x="4142700" y="201850"/>
            <a:ext cx="3726900" cy="4877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1" name="Google Shape;231;p27"/>
          <p:cNvCxnSpPr/>
          <p:nvPr/>
        </p:nvCxnSpPr>
        <p:spPr>
          <a:xfrm>
            <a:off x="4451250" y="2238363"/>
            <a:ext cx="3109800" cy="12300"/>
          </a:xfrm>
          <a:prstGeom prst="straightConnector1">
            <a:avLst/>
          </a:prstGeom>
          <a:noFill/>
          <a:ln w="9525" cap="flat" cmpd="sng">
            <a:solidFill>
              <a:schemeClr val="dk2"/>
            </a:solidFill>
            <a:prstDash val="solid"/>
            <a:round/>
            <a:headEnd type="none" w="med" len="med"/>
            <a:tailEnd type="none" w="med" len="med"/>
          </a:ln>
        </p:spPr>
      </p:cxnSp>
      <p:sp>
        <p:nvSpPr>
          <p:cNvPr id="232" name="Google Shape;232;p27"/>
          <p:cNvSpPr/>
          <p:nvPr/>
        </p:nvSpPr>
        <p:spPr>
          <a:xfrm>
            <a:off x="4342000" y="420450"/>
            <a:ext cx="853800" cy="57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3" name="Google Shape;233;p27"/>
          <p:cNvCxnSpPr/>
          <p:nvPr/>
        </p:nvCxnSpPr>
        <p:spPr>
          <a:xfrm>
            <a:off x="6058925"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234" name="Google Shape;234;p27"/>
          <p:cNvCxnSpPr/>
          <p:nvPr/>
        </p:nvCxnSpPr>
        <p:spPr>
          <a:xfrm>
            <a:off x="6532450"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235" name="Google Shape;235;p27"/>
          <p:cNvCxnSpPr/>
          <p:nvPr/>
        </p:nvCxnSpPr>
        <p:spPr>
          <a:xfrm>
            <a:off x="7005975" y="420450"/>
            <a:ext cx="14400" cy="1541700"/>
          </a:xfrm>
          <a:prstGeom prst="straightConnector1">
            <a:avLst/>
          </a:prstGeom>
          <a:noFill/>
          <a:ln w="9525" cap="flat" cmpd="sng">
            <a:solidFill>
              <a:schemeClr val="dk2"/>
            </a:solidFill>
            <a:prstDash val="solid"/>
            <a:round/>
            <a:headEnd type="none" w="med" len="med"/>
            <a:tailEnd type="none" w="med" len="med"/>
          </a:ln>
        </p:spPr>
      </p:cxnSp>
      <p:sp>
        <p:nvSpPr>
          <p:cNvPr id="236" name="Google Shape;236;p27"/>
          <p:cNvSpPr txBox="1"/>
          <p:nvPr/>
        </p:nvSpPr>
        <p:spPr>
          <a:xfrm>
            <a:off x="4264875" y="2238375"/>
            <a:ext cx="3623100" cy="3116100"/>
          </a:xfrm>
          <a:prstGeom prst="rect">
            <a:avLst/>
          </a:prstGeom>
          <a:noFill/>
          <a:ln>
            <a:noFill/>
          </a:ln>
        </p:spPr>
        <p:txBody>
          <a:bodyPr spcFirstLastPara="1" wrap="square" lIns="91425" tIns="91425" rIns="91425" bIns="91425" anchor="t" anchorCtr="0">
            <a:noAutofit/>
          </a:bodyPr>
          <a:lstStyle/>
          <a:p>
            <a:pPr marL="0" lvl="0" indent="0" algn="l" rtl="0">
              <a:lnSpc>
                <a:spcPct val="114000"/>
              </a:lnSpc>
              <a:spcBef>
                <a:spcPts val="1200"/>
              </a:spcBef>
              <a:spcAft>
                <a:spcPts val="0"/>
              </a:spcAft>
              <a:buClr>
                <a:schemeClr val="dk1"/>
              </a:buClr>
              <a:buSzPts val="1100"/>
              <a:buFont typeface="Arial"/>
              <a:buNone/>
            </a:pPr>
            <a:r>
              <a:rPr lang="sv" sz="1100" b="1">
                <a:solidFill>
                  <a:schemeClr val="dk1"/>
                </a:solidFill>
              </a:rPr>
              <a:t>SRETAN BOŽIĆ!</a:t>
            </a:r>
            <a:endParaRPr sz="1100" b="1">
              <a:solidFill>
                <a:schemeClr val="dk1"/>
              </a:solidFill>
            </a:endParaRPr>
          </a:p>
          <a:p>
            <a:pPr marL="0" lvl="0" indent="0" algn="l" rtl="0">
              <a:lnSpc>
                <a:spcPct val="114000"/>
              </a:lnSpc>
              <a:spcBef>
                <a:spcPts val="1200"/>
              </a:spcBef>
              <a:spcAft>
                <a:spcPts val="0"/>
              </a:spcAft>
              <a:buClr>
                <a:schemeClr val="dk1"/>
              </a:buClr>
              <a:buSzPts val="1100"/>
              <a:buFont typeface="Arial"/>
              <a:buNone/>
            </a:pPr>
            <a:r>
              <a:rPr lang="sv" sz="1100" b="1">
                <a:solidFill>
                  <a:schemeClr val="dk1"/>
                </a:solidFill>
              </a:rPr>
              <a:t>Sveta tri kralja ili Bogojavljanje</a:t>
            </a:r>
            <a:endParaRPr sz="1100" b="1">
              <a:solidFill>
                <a:schemeClr val="dk1"/>
              </a:solidFill>
            </a:endParaRPr>
          </a:p>
          <a:p>
            <a:pPr marL="0" lvl="0" indent="0" algn="l" rtl="0">
              <a:lnSpc>
                <a:spcPct val="114000"/>
              </a:lnSpc>
              <a:spcBef>
                <a:spcPts val="1200"/>
              </a:spcBef>
              <a:spcAft>
                <a:spcPts val="0"/>
              </a:spcAft>
              <a:buNone/>
            </a:pPr>
            <a:r>
              <a:rPr lang="sv" sz="1100">
                <a:solidFill>
                  <a:schemeClr val="dk1"/>
                </a:solidFill>
              </a:rPr>
              <a:t>Blagdansko razdoblje od dvanaest dana završava na Sveta tri kralja ili Bogojavljanje (6.siječnja). Ide se na misu i skidaju se ukrasi, blagoslivljaju se kuće i vrtovi te buduća ljetina</a:t>
            </a:r>
            <a:endParaRPr sz="1100">
              <a:solidFill>
                <a:schemeClr val="dk1"/>
              </a:solidFill>
            </a:endParaRPr>
          </a:p>
          <a:p>
            <a:pPr marL="0" lvl="0" indent="0" algn="l" rtl="0">
              <a:lnSpc>
                <a:spcPct val="114000"/>
              </a:lnSpc>
              <a:spcBef>
                <a:spcPts val="1200"/>
              </a:spcBef>
              <a:spcAft>
                <a:spcPts val="0"/>
              </a:spcAft>
              <a:buNone/>
            </a:pPr>
            <a:r>
              <a:rPr lang="sv" sz="1100" b="1">
                <a:solidFill>
                  <a:schemeClr val="dk1"/>
                </a:solidFill>
              </a:rPr>
              <a:t>MERRY CHRISTMAS!</a:t>
            </a:r>
            <a:endParaRPr sz="1100" b="1">
              <a:solidFill>
                <a:schemeClr val="dk1"/>
              </a:solidFill>
            </a:endParaRPr>
          </a:p>
          <a:p>
            <a:pPr marL="0" lvl="0" indent="0" algn="l" rtl="0">
              <a:lnSpc>
                <a:spcPct val="114000"/>
              </a:lnSpc>
              <a:spcBef>
                <a:spcPts val="1200"/>
              </a:spcBef>
              <a:spcAft>
                <a:spcPts val="0"/>
              </a:spcAft>
              <a:buNone/>
            </a:pPr>
            <a:r>
              <a:rPr lang="sv" sz="1100">
                <a:solidFill>
                  <a:schemeClr val="dk1"/>
                </a:solidFill>
              </a:rPr>
              <a:t>Epiphany-The twelve-day holiday period ends on Epiphany (January 6). People attend mass and take down decorations, and bless their homes and gardens, as well as the coming harvest.</a:t>
            </a:r>
            <a:endParaRPr sz="1100">
              <a:solidFill>
                <a:schemeClr val="dk1"/>
              </a:solidFill>
            </a:endParaRPr>
          </a:p>
          <a:p>
            <a:pPr marL="0" lvl="0" indent="0" algn="l" rtl="0">
              <a:lnSpc>
                <a:spcPct val="114000"/>
              </a:lnSpc>
              <a:spcBef>
                <a:spcPts val="1200"/>
              </a:spcBef>
              <a:spcAft>
                <a:spcPts val="0"/>
              </a:spcAft>
              <a:buNone/>
            </a:pPr>
            <a:r>
              <a:rPr lang="sv" sz="1100">
                <a:solidFill>
                  <a:schemeClr val="dk1"/>
                </a:solidFill>
              </a:rPr>
              <a:t>.</a:t>
            </a:r>
            <a:endParaRPr sz="1100">
              <a:solidFill>
                <a:schemeClr val="dk1"/>
              </a:solidFill>
            </a:endParaRPr>
          </a:p>
          <a:p>
            <a:pPr marL="0" lvl="0" indent="0" algn="l" rtl="0">
              <a:lnSpc>
                <a:spcPct val="114000"/>
              </a:lnSpc>
              <a:spcBef>
                <a:spcPts val="1200"/>
              </a:spcBef>
              <a:spcAft>
                <a:spcPts val="1200"/>
              </a:spcAft>
              <a:buClr>
                <a:schemeClr val="dk1"/>
              </a:buClr>
              <a:buSzPts val="1100"/>
              <a:buFont typeface="Arial"/>
              <a:buNone/>
            </a:pPr>
            <a:endParaRPr sz="1100">
              <a:solidFill>
                <a:schemeClr val="dk1"/>
              </a:solidFill>
            </a:endParaRPr>
          </a:p>
        </p:txBody>
      </p:sp>
      <p:pic>
        <p:nvPicPr>
          <p:cNvPr id="237" name="Google Shape;237;p27"/>
          <p:cNvPicPr preferRelativeResize="0"/>
          <p:nvPr/>
        </p:nvPicPr>
        <p:blipFill>
          <a:blip r:embed="rId3">
            <a:alphaModFix/>
          </a:blip>
          <a:stretch>
            <a:fillRect/>
          </a:stretch>
        </p:blipFill>
        <p:spPr>
          <a:xfrm>
            <a:off x="325163" y="933075"/>
            <a:ext cx="3623125" cy="3277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8"/>
          <p:cNvSpPr/>
          <p:nvPr/>
        </p:nvSpPr>
        <p:spPr>
          <a:xfrm>
            <a:off x="4109075" y="104525"/>
            <a:ext cx="3690000" cy="4571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3" name="Google Shape;243;p28"/>
          <p:cNvCxnSpPr/>
          <p:nvPr/>
        </p:nvCxnSpPr>
        <p:spPr>
          <a:xfrm>
            <a:off x="4451250" y="2238363"/>
            <a:ext cx="3109800" cy="12300"/>
          </a:xfrm>
          <a:prstGeom prst="straightConnector1">
            <a:avLst/>
          </a:prstGeom>
          <a:noFill/>
          <a:ln w="9525" cap="flat" cmpd="sng">
            <a:solidFill>
              <a:schemeClr val="dk2"/>
            </a:solidFill>
            <a:prstDash val="solid"/>
            <a:round/>
            <a:headEnd type="none" w="med" len="med"/>
            <a:tailEnd type="none" w="med" len="med"/>
          </a:ln>
        </p:spPr>
      </p:cxnSp>
      <p:sp>
        <p:nvSpPr>
          <p:cNvPr id="244" name="Google Shape;244;p28"/>
          <p:cNvSpPr/>
          <p:nvPr/>
        </p:nvSpPr>
        <p:spPr>
          <a:xfrm>
            <a:off x="4342000" y="420450"/>
            <a:ext cx="853800" cy="57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5" name="Google Shape;245;p28"/>
          <p:cNvCxnSpPr/>
          <p:nvPr/>
        </p:nvCxnSpPr>
        <p:spPr>
          <a:xfrm>
            <a:off x="6058925"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246" name="Google Shape;246;p28"/>
          <p:cNvCxnSpPr/>
          <p:nvPr/>
        </p:nvCxnSpPr>
        <p:spPr>
          <a:xfrm>
            <a:off x="6532450"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247" name="Google Shape;247;p28"/>
          <p:cNvCxnSpPr/>
          <p:nvPr/>
        </p:nvCxnSpPr>
        <p:spPr>
          <a:xfrm>
            <a:off x="7005975" y="420450"/>
            <a:ext cx="14400" cy="1541700"/>
          </a:xfrm>
          <a:prstGeom prst="straightConnector1">
            <a:avLst/>
          </a:prstGeom>
          <a:noFill/>
          <a:ln w="9525" cap="flat" cmpd="sng">
            <a:solidFill>
              <a:schemeClr val="dk2"/>
            </a:solidFill>
            <a:prstDash val="solid"/>
            <a:round/>
            <a:headEnd type="none" w="med" len="med"/>
            <a:tailEnd type="none" w="med" len="med"/>
          </a:ln>
        </p:spPr>
      </p:cxnSp>
      <p:sp>
        <p:nvSpPr>
          <p:cNvPr id="248" name="Google Shape;248;p28"/>
          <p:cNvSpPr txBox="1"/>
          <p:nvPr/>
        </p:nvSpPr>
        <p:spPr>
          <a:xfrm>
            <a:off x="4109075" y="2156375"/>
            <a:ext cx="3820500" cy="251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sv" sz="700">
                <a:solidFill>
                  <a:schemeClr val="dk1"/>
                </a:solidFill>
                <a:latin typeface="Times New Roman"/>
                <a:ea typeface="Times New Roman"/>
                <a:cs typeface="Times New Roman"/>
                <a:sym typeface="Times New Roman"/>
              </a:rPr>
              <a:t> </a:t>
            </a:r>
            <a:r>
              <a:rPr lang="sv" sz="800" b="1">
                <a:solidFill>
                  <a:schemeClr val="dk1"/>
                </a:solidFill>
                <a:latin typeface="Times New Roman"/>
                <a:ea typeface="Times New Roman"/>
                <a:cs typeface="Times New Roman"/>
                <a:sym typeface="Times New Roman"/>
              </a:rPr>
              <a:t>SRETAN BOŽIČ!</a:t>
            </a:r>
            <a:endParaRPr sz="800" b="1">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sv" sz="800" b="1">
                <a:solidFill>
                  <a:schemeClr val="dk1"/>
                </a:solidFill>
                <a:latin typeface="Times New Roman"/>
                <a:ea typeface="Times New Roman"/>
                <a:cs typeface="Times New Roman"/>
                <a:sym typeface="Times New Roman"/>
              </a:rPr>
              <a:t>Božićni licitari-</a:t>
            </a:r>
            <a:r>
              <a:rPr lang="sv" sz="800">
                <a:solidFill>
                  <a:schemeClr val="dk1"/>
                </a:solidFill>
                <a:latin typeface="Times New Roman"/>
                <a:ea typeface="Times New Roman"/>
                <a:cs typeface="Times New Roman"/>
                <a:sym typeface="Times New Roman"/>
              </a:rPr>
              <a:t>Licitar je šareno ukrašeni kolač od medenoga tijesta. Njegova se tajna izrade od davnine čuva u krugu obiteljskog obrta medičara središnje i nizinske Hrvatske. Iako je u cijelosti spravljen od jestivih sastojaka, ponajprije donosi radost očima i duši. Tradicionalno je žarko crvene boje, a proizvodi se u različitim oblicima i veličinama. </a:t>
            </a:r>
            <a:endParaRPr sz="16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sv" sz="900" b="1">
                <a:solidFill>
                  <a:schemeClr val="dk1"/>
                </a:solidFill>
                <a:latin typeface="Times New Roman"/>
                <a:ea typeface="Times New Roman"/>
                <a:cs typeface="Times New Roman"/>
                <a:sym typeface="Times New Roman"/>
              </a:rPr>
              <a:t>MERRY CHRISTMAS!</a:t>
            </a:r>
            <a:endParaRPr sz="900" b="1">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sv" sz="900">
                <a:solidFill>
                  <a:schemeClr val="dk1"/>
                </a:solidFill>
                <a:latin typeface="Times New Roman"/>
                <a:ea typeface="Times New Roman"/>
                <a:cs typeface="Times New Roman"/>
                <a:sym typeface="Times New Roman"/>
              </a:rPr>
              <a:t>Christmas gingerbread cookies - Licitar is a colorfully decorated cake made from honey dough. The secret of its making has been kept since ancient times within the family craft of gingerbread makers in central and lowland Croatia. Although it is made entirely of edible ingredients, it primarily brings joy to the eyes and soul. It is traditionally bright red in color, </a:t>
            </a:r>
            <a:r>
              <a:rPr lang="sv" sz="700">
                <a:solidFill>
                  <a:schemeClr val="dk1"/>
                </a:solidFill>
                <a:latin typeface="Times New Roman"/>
                <a:ea typeface="Times New Roman"/>
                <a:cs typeface="Times New Roman"/>
                <a:sym typeface="Times New Roman"/>
              </a:rPr>
              <a:t>and is produced in various shapes and sizes.</a:t>
            </a:r>
            <a:endParaRPr sz="7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Clr>
                <a:schemeClr val="dk1"/>
              </a:buClr>
              <a:buSzPts val="1100"/>
              <a:buFont typeface="Arial"/>
              <a:buNone/>
            </a:pPr>
            <a:endParaRPr sz="1600">
              <a:solidFill>
                <a:schemeClr val="dk1"/>
              </a:solidFill>
              <a:latin typeface="Times New Roman"/>
              <a:ea typeface="Times New Roman"/>
              <a:cs typeface="Times New Roman"/>
              <a:sym typeface="Times New Roman"/>
            </a:endParaRPr>
          </a:p>
        </p:txBody>
      </p:sp>
      <p:pic>
        <p:nvPicPr>
          <p:cNvPr id="249" name="Google Shape;249;p28"/>
          <p:cNvPicPr preferRelativeResize="0"/>
          <p:nvPr/>
        </p:nvPicPr>
        <p:blipFill>
          <a:blip r:embed="rId3">
            <a:alphaModFix/>
          </a:blip>
          <a:stretch>
            <a:fillRect/>
          </a:stretch>
        </p:blipFill>
        <p:spPr>
          <a:xfrm>
            <a:off x="398825" y="104525"/>
            <a:ext cx="3378252" cy="2595451"/>
          </a:xfrm>
          <a:prstGeom prst="rect">
            <a:avLst/>
          </a:prstGeom>
          <a:noFill/>
          <a:ln>
            <a:noFill/>
          </a:ln>
        </p:spPr>
      </p:pic>
      <p:pic>
        <p:nvPicPr>
          <p:cNvPr id="250" name="Google Shape;250;p28"/>
          <p:cNvPicPr preferRelativeResize="0"/>
          <p:nvPr/>
        </p:nvPicPr>
        <p:blipFill>
          <a:blip r:embed="rId4">
            <a:alphaModFix/>
          </a:blip>
          <a:stretch>
            <a:fillRect/>
          </a:stretch>
        </p:blipFill>
        <p:spPr>
          <a:xfrm>
            <a:off x="374712" y="2744650"/>
            <a:ext cx="3426475" cy="2280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9"/>
          <p:cNvSpPr/>
          <p:nvPr/>
        </p:nvSpPr>
        <p:spPr>
          <a:xfrm>
            <a:off x="4209250" y="104525"/>
            <a:ext cx="3690000" cy="4608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6" name="Google Shape;256;p29"/>
          <p:cNvCxnSpPr/>
          <p:nvPr/>
        </p:nvCxnSpPr>
        <p:spPr>
          <a:xfrm>
            <a:off x="4451250" y="2238363"/>
            <a:ext cx="3109800" cy="12300"/>
          </a:xfrm>
          <a:prstGeom prst="straightConnector1">
            <a:avLst/>
          </a:prstGeom>
          <a:noFill/>
          <a:ln w="9525" cap="flat" cmpd="sng">
            <a:solidFill>
              <a:schemeClr val="dk2"/>
            </a:solidFill>
            <a:prstDash val="solid"/>
            <a:round/>
            <a:headEnd type="none" w="med" len="med"/>
            <a:tailEnd type="none" w="med" len="med"/>
          </a:ln>
        </p:spPr>
      </p:cxnSp>
      <p:sp>
        <p:nvSpPr>
          <p:cNvPr id="257" name="Google Shape;257;p29"/>
          <p:cNvSpPr/>
          <p:nvPr/>
        </p:nvSpPr>
        <p:spPr>
          <a:xfrm>
            <a:off x="4342000" y="420450"/>
            <a:ext cx="853800" cy="57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8" name="Google Shape;258;p29"/>
          <p:cNvCxnSpPr/>
          <p:nvPr/>
        </p:nvCxnSpPr>
        <p:spPr>
          <a:xfrm>
            <a:off x="6058925"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259" name="Google Shape;259;p29"/>
          <p:cNvCxnSpPr/>
          <p:nvPr/>
        </p:nvCxnSpPr>
        <p:spPr>
          <a:xfrm>
            <a:off x="6532450"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260" name="Google Shape;260;p29"/>
          <p:cNvCxnSpPr/>
          <p:nvPr/>
        </p:nvCxnSpPr>
        <p:spPr>
          <a:xfrm>
            <a:off x="7005975" y="420450"/>
            <a:ext cx="14400" cy="1541700"/>
          </a:xfrm>
          <a:prstGeom prst="straightConnector1">
            <a:avLst/>
          </a:prstGeom>
          <a:noFill/>
          <a:ln w="9525" cap="flat" cmpd="sng">
            <a:solidFill>
              <a:schemeClr val="dk2"/>
            </a:solidFill>
            <a:prstDash val="solid"/>
            <a:round/>
            <a:headEnd type="none" w="med" len="med"/>
            <a:tailEnd type="none" w="med" len="med"/>
          </a:ln>
        </p:spPr>
      </p:cxnSp>
      <p:sp>
        <p:nvSpPr>
          <p:cNvPr id="261" name="Google Shape;261;p29"/>
          <p:cNvSpPr txBox="1"/>
          <p:nvPr/>
        </p:nvSpPr>
        <p:spPr>
          <a:xfrm>
            <a:off x="4252350" y="2200375"/>
            <a:ext cx="3594000" cy="25719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sv" sz="1200" b="1">
                <a:solidFill>
                  <a:schemeClr val="dk1"/>
                </a:solidFill>
              </a:rPr>
              <a:t>SRETAN BOŽIĆ!</a:t>
            </a:r>
            <a:endParaRPr sz="1200" b="1">
              <a:solidFill>
                <a:schemeClr val="dk1"/>
              </a:solidFill>
            </a:endParaRPr>
          </a:p>
          <a:p>
            <a:pPr marL="0" lvl="0" indent="0" algn="ctr" rtl="0">
              <a:lnSpc>
                <a:spcPct val="115000"/>
              </a:lnSpc>
              <a:spcBef>
                <a:spcPts val="1200"/>
              </a:spcBef>
              <a:spcAft>
                <a:spcPts val="0"/>
              </a:spcAft>
              <a:buNone/>
            </a:pPr>
            <a:r>
              <a:rPr lang="sv" sz="800" b="1">
                <a:solidFill>
                  <a:schemeClr val="dk1"/>
                </a:solidFill>
              </a:rPr>
              <a:t>Hrvatske božićne pjesme -</a:t>
            </a:r>
            <a:r>
              <a:rPr lang="sv" sz="800">
                <a:solidFill>
                  <a:schemeClr val="dk1"/>
                </a:solidFill>
              </a:rPr>
              <a:t>Hrvatske božićne pjesme pripadaju među najbrojnije, najraznovrsnije i najljepše božićne pjesme na svijetu. Neke su vrlo stare, a neke su nastale prije 100 godina ili u novije vrijeme. "U SE VRIME GODIŠĆA (U TO VRIJEME</a:t>
            </a:r>
            <a:endParaRPr sz="800">
              <a:solidFill>
                <a:schemeClr val="dk1"/>
              </a:solidFill>
            </a:endParaRPr>
          </a:p>
          <a:p>
            <a:pPr marL="0" lvl="0" indent="0" algn="ctr" rtl="0">
              <a:lnSpc>
                <a:spcPct val="115000"/>
              </a:lnSpc>
              <a:spcBef>
                <a:spcPts val="1200"/>
              </a:spcBef>
              <a:spcAft>
                <a:spcPts val="0"/>
              </a:spcAft>
              <a:buNone/>
            </a:pPr>
            <a:r>
              <a:rPr lang="sv" sz="800">
                <a:solidFill>
                  <a:schemeClr val="dk1"/>
                </a:solidFill>
              </a:rPr>
              <a:t> </a:t>
            </a:r>
            <a:r>
              <a:rPr lang="sv" sz="1200" b="1">
                <a:solidFill>
                  <a:schemeClr val="dk1"/>
                </a:solidFill>
              </a:rPr>
              <a:t>MERRY CHRISTMAS!</a:t>
            </a:r>
            <a:endParaRPr sz="1200" b="1">
              <a:solidFill>
                <a:schemeClr val="dk1"/>
              </a:solidFill>
            </a:endParaRPr>
          </a:p>
          <a:p>
            <a:pPr marL="0" lvl="0" indent="0" algn="ctr" rtl="0">
              <a:lnSpc>
                <a:spcPct val="115000"/>
              </a:lnSpc>
              <a:spcBef>
                <a:spcPts val="1200"/>
              </a:spcBef>
              <a:spcAft>
                <a:spcPts val="0"/>
              </a:spcAft>
              <a:buNone/>
            </a:pPr>
            <a:r>
              <a:rPr lang="sv" sz="800">
                <a:solidFill>
                  <a:schemeClr val="dk1"/>
                </a:solidFill>
              </a:rPr>
              <a:t>Croatian Christmas carols - Croatian Christmas carols are among the most numerous, diverse and beautiful Christmas carols in the world. Some are very old, and some were created 100 years ago or more recently. "AT THE TIME OF THE YEAR";https://www.youtube.com/watch?v=b2U9eyL3Do4</a:t>
            </a:r>
            <a:endParaRPr sz="800">
              <a:solidFill>
                <a:schemeClr val="dk1"/>
              </a:solidFill>
            </a:endParaRPr>
          </a:p>
          <a:p>
            <a:pPr marL="0" lvl="0" indent="0" algn="ctr" rtl="0">
              <a:lnSpc>
                <a:spcPct val="115000"/>
              </a:lnSpc>
              <a:spcBef>
                <a:spcPts val="1200"/>
              </a:spcBef>
              <a:spcAft>
                <a:spcPts val="0"/>
              </a:spcAft>
              <a:buNone/>
            </a:pPr>
            <a:r>
              <a:rPr lang="sv" sz="800">
                <a:solidFill>
                  <a:schemeClr val="dk1"/>
                </a:solidFill>
              </a:rPr>
              <a:t>GODIŠTA)";</a:t>
            </a:r>
            <a:r>
              <a:rPr lang="sv" sz="800" u="sng">
                <a:solidFill>
                  <a:schemeClr val="hlink"/>
                </a:solidFill>
                <a:hlinkClick r:id="rId3"/>
              </a:rPr>
              <a:t>https://www.youtube.com/watch?v=b2U9eyL3Do4</a:t>
            </a:r>
            <a:endParaRPr sz="800" u="sng">
              <a:solidFill>
                <a:schemeClr val="hlink"/>
              </a:solidFill>
            </a:endParaRPr>
          </a:p>
          <a:p>
            <a:pPr marL="0" lvl="0" indent="0" algn="l" rtl="0">
              <a:lnSpc>
                <a:spcPct val="115000"/>
              </a:lnSpc>
              <a:spcBef>
                <a:spcPts val="1200"/>
              </a:spcBef>
              <a:spcAft>
                <a:spcPts val="0"/>
              </a:spcAft>
              <a:buNone/>
            </a:pPr>
            <a:endParaRPr sz="100">
              <a:solidFill>
                <a:schemeClr val="dk1"/>
              </a:solidFill>
              <a:latin typeface="Times New Roman"/>
              <a:ea typeface="Times New Roman"/>
              <a:cs typeface="Times New Roman"/>
              <a:sym typeface="Times New Roman"/>
            </a:endParaRPr>
          </a:p>
        </p:txBody>
      </p:sp>
      <p:pic>
        <p:nvPicPr>
          <p:cNvPr id="262" name="Google Shape;262;p29"/>
          <p:cNvPicPr preferRelativeResize="0"/>
          <p:nvPr/>
        </p:nvPicPr>
        <p:blipFill>
          <a:blip r:embed="rId4">
            <a:alphaModFix/>
          </a:blip>
          <a:stretch>
            <a:fillRect/>
          </a:stretch>
        </p:blipFill>
        <p:spPr>
          <a:xfrm>
            <a:off x="72675" y="104525"/>
            <a:ext cx="3904451" cy="4911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cxnSp>
        <p:nvCxnSpPr>
          <p:cNvPr id="78" name="Google Shape;78;p15"/>
          <p:cNvCxnSpPr/>
          <p:nvPr/>
        </p:nvCxnSpPr>
        <p:spPr>
          <a:xfrm>
            <a:off x="4451250" y="2238363"/>
            <a:ext cx="3109800" cy="12300"/>
          </a:xfrm>
          <a:prstGeom prst="straightConnector1">
            <a:avLst/>
          </a:prstGeom>
          <a:noFill/>
          <a:ln w="9525" cap="flat" cmpd="sng">
            <a:solidFill>
              <a:schemeClr val="dk2"/>
            </a:solidFill>
            <a:prstDash val="solid"/>
            <a:round/>
            <a:headEnd type="none" w="med" len="med"/>
            <a:tailEnd type="none" w="med" len="med"/>
          </a:ln>
        </p:spPr>
      </p:cxnSp>
      <p:sp>
        <p:nvSpPr>
          <p:cNvPr id="79" name="Google Shape;79;p15"/>
          <p:cNvSpPr/>
          <p:nvPr/>
        </p:nvSpPr>
        <p:spPr>
          <a:xfrm>
            <a:off x="4342000" y="420450"/>
            <a:ext cx="853800" cy="57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 name="Google Shape;80;p15"/>
          <p:cNvCxnSpPr/>
          <p:nvPr/>
        </p:nvCxnSpPr>
        <p:spPr>
          <a:xfrm>
            <a:off x="6058925"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81" name="Google Shape;81;p15"/>
          <p:cNvCxnSpPr/>
          <p:nvPr/>
        </p:nvCxnSpPr>
        <p:spPr>
          <a:xfrm>
            <a:off x="6532450"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82" name="Google Shape;82;p15"/>
          <p:cNvCxnSpPr/>
          <p:nvPr/>
        </p:nvCxnSpPr>
        <p:spPr>
          <a:xfrm>
            <a:off x="7005975" y="420450"/>
            <a:ext cx="14400" cy="1541700"/>
          </a:xfrm>
          <a:prstGeom prst="straightConnector1">
            <a:avLst/>
          </a:prstGeom>
          <a:noFill/>
          <a:ln w="9525" cap="flat" cmpd="sng">
            <a:solidFill>
              <a:schemeClr val="dk2"/>
            </a:solidFill>
            <a:prstDash val="solid"/>
            <a:round/>
            <a:headEnd type="none" w="med" len="med"/>
            <a:tailEnd type="none" w="med" len="med"/>
          </a:ln>
        </p:spPr>
      </p:cxnSp>
      <p:pic>
        <p:nvPicPr>
          <p:cNvPr id="83" name="Google Shape;83;p15"/>
          <p:cNvPicPr preferRelativeResize="0"/>
          <p:nvPr/>
        </p:nvPicPr>
        <p:blipFill rotWithShape="1">
          <a:blip r:embed="rId3">
            <a:alphaModFix/>
          </a:blip>
          <a:srcRect l="6020" t="-17660" r="-6019" b="17659"/>
          <a:stretch/>
        </p:blipFill>
        <p:spPr>
          <a:xfrm>
            <a:off x="91925" y="2250675"/>
            <a:ext cx="2110500" cy="2748325"/>
          </a:xfrm>
          <a:prstGeom prst="rect">
            <a:avLst/>
          </a:prstGeom>
          <a:noFill/>
          <a:ln>
            <a:noFill/>
          </a:ln>
        </p:spPr>
      </p:pic>
      <p:pic>
        <p:nvPicPr>
          <p:cNvPr id="84" name="Google Shape;84;p15"/>
          <p:cNvPicPr preferRelativeResize="0"/>
          <p:nvPr/>
        </p:nvPicPr>
        <p:blipFill>
          <a:blip r:embed="rId4">
            <a:alphaModFix/>
          </a:blip>
          <a:stretch>
            <a:fillRect/>
          </a:stretch>
        </p:blipFill>
        <p:spPr>
          <a:xfrm>
            <a:off x="2202413" y="564850"/>
            <a:ext cx="1565900" cy="2102400"/>
          </a:xfrm>
          <a:prstGeom prst="rect">
            <a:avLst/>
          </a:prstGeom>
          <a:noFill/>
          <a:ln>
            <a:noFill/>
          </a:ln>
        </p:spPr>
      </p:pic>
      <p:pic>
        <p:nvPicPr>
          <p:cNvPr id="85" name="Google Shape;85;p15"/>
          <p:cNvPicPr preferRelativeResize="0"/>
          <p:nvPr/>
        </p:nvPicPr>
        <p:blipFill>
          <a:blip r:embed="rId5">
            <a:alphaModFix/>
          </a:blip>
          <a:stretch>
            <a:fillRect/>
          </a:stretch>
        </p:blipFill>
        <p:spPr>
          <a:xfrm>
            <a:off x="183350" y="212225"/>
            <a:ext cx="2019075" cy="2209550"/>
          </a:xfrm>
          <a:prstGeom prst="rect">
            <a:avLst/>
          </a:prstGeom>
          <a:noFill/>
          <a:ln>
            <a:noFill/>
          </a:ln>
        </p:spPr>
      </p:pic>
      <p:pic>
        <p:nvPicPr>
          <p:cNvPr id="86" name="Google Shape;86;p15"/>
          <p:cNvPicPr preferRelativeResize="0"/>
          <p:nvPr/>
        </p:nvPicPr>
        <p:blipFill>
          <a:blip r:embed="rId6">
            <a:alphaModFix/>
          </a:blip>
          <a:stretch>
            <a:fillRect/>
          </a:stretch>
        </p:blipFill>
        <p:spPr>
          <a:xfrm>
            <a:off x="2163625" y="2789450"/>
            <a:ext cx="1643487" cy="2209550"/>
          </a:xfrm>
          <a:prstGeom prst="rect">
            <a:avLst/>
          </a:prstGeom>
          <a:noFill/>
          <a:ln>
            <a:noFill/>
          </a:ln>
        </p:spPr>
      </p:pic>
      <p:sp>
        <p:nvSpPr>
          <p:cNvPr id="87" name="Google Shape;87;p15"/>
          <p:cNvSpPr txBox="1"/>
          <p:nvPr/>
        </p:nvSpPr>
        <p:spPr>
          <a:xfrm flipH="1">
            <a:off x="4148500" y="2347875"/>
            <a:ext cx="4782300" cy="2773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Clr>
                <a:schemeClr val="dk1"/>
              </a:buClr>
              <a:buSzPts val="1100"/>
              <a:buFont typeface="Arial"/>
              <a:buNone/>
            </a:pPr>
            <a:r>
              <a:rPr lang="sv" b="1">
                <a:solidFill>
                  <a:schemeClr val="dk1"/>
                </a:solidFill>
                <a:latin typeface="Times New Roman"/>
                <a:ea typeface="Times New Roman"/>
                <a:cs typeface="Times New Roman"/>
                <a:sym typeface="Times New Roman"/>
              </a:rPr>
              <a:t>SRETAN BOŽIĆ!</a:t>
            </a:r>
            <a:endParaRPr b="1">
              <a:solidFill>
                <a:schemeClr val="dk1"/>
              </a:solidFill>
              <a:latin typeface="Times New Roman"/>
              <a:ea typeface="Times New Roman"/>
              <a:cs typeface="Times New Roman"/>
              <a:sym typeface="Times New Roman"/>
            </a:endParaRPr>
          </a:p>
          <a:p>
            <a:pPr marL="0" lvl="0" indent="0" algn="ctr" rtl="0">
              <a:lnSpc>
                <a:spcPct val="115000"/>
              </a:lnSpc>
              <a:spcBef>
                <a:spcPts val="1200"/>
              </a:spcBef>
              <a:spcAft>
                <a:spcPts val="0"/>
              </a:spcAft>
              <a:buClr>
                <a:schemeClr val="dk1"/>
              </a:buClr>
              <a:buSzPts val="1100"/>
              <a:buFont typeface="Arial"/>
              <a:buNone/>
            </a:pPr>
            <a:r>
              <a:rPr lang="sv">
                <a:solidFill>
                  <a:schemeClr val="dk1"/>
                </a:solidFill>
                <a:latin typeface="Times New Roman"/>
                <a:ea typeface="Times New Roman"/>
                <a:cs typeface="Times New Roman"/>
                <a:sym typeface="Times New Roman"/>
              </a:rPr>
              <a:t>Dan sv. Ivana</a:t>
            </a:r>
            <a:endParaRPr>
              <a:solidFill>
                <a:schemeClr val="dk1"/>
              </a:solidFill>
              <a:latin typeface="Times New Roman"/>
              <a:ea typeface="Times New Roman"/>
              <a:cs typeface="Times New Roman"/>
              <a:sym typeface="Times New Roman"/>
            </a:endParaRPr>
          </a:p>
          <a:p>
            <a:pPr marL="0" lvl="0" indent="0" algn="ctr" rtl="0">
              <a:spcBef>
                <a:spcPts val="1200"/>
              </a:spcBef>
              <a:spcAft>
                <a:spcPts val="0"/>
              </a:spcAft>
              <a:buNone/>
            </a:pPr>
            <a:r>
              <a:rPr lang="sv">
                <a:solidFill>
                  <a:schemeClr val="dk1"/>
                </a:solidFill>
                <a:latin typeface="Times New Roman"/>
                <a:ea typeface="Times New Roman"/>
                <a:cs typeface="Times New Roman"/>
                <a:sym typeface="Times New Roman"/>
              </a:rPr>
              <a:t>Na Dan sv. Ivana , 27. prosinca, u hrvatskoj se blagoslivlje  vino u crkvi.</a:t>
            </a:r>
            <a:endParaRPr>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sv" b="1">
                <a:solidFill>
                  <a:schemeClr val="dk1"/>
                </a:solidFill>
                <a:latin typeface="Times New Roman"/>
                <a:ea typeface="Times New Roman"/>
                <a:cs typeface="Times New Roman"/>
                <a:sym typeface="Times New Roman"/>
              </a:rPr>
              <a:t>MERRY CHRISTMAS!</a:t>
            </a:r>
            <a:endParaRPr b="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b="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sv">
                <a:solidFill>
                  <a:schemeClr val="dk1"/>
                </a:solidFill>
                <a:latin typeface="Times New Roman"/>
                <a:ea typeface="Times New Roman"/>
                <a:cs typeface="Times New Roman"/>
                <a:sym typeface="Times New Roman"/>
              </a:rPr>
              <a:t>Day of St. Ivan</a:t>
            </a:r>
            <a:endParaRPr>
              <a:solidFill>
                <a:schemeClr val="dk1"/>
              </a:solidFill>
              <a:latin typeface="Times New Roman"/>
              <a:ea typeface="Times New Roman"/>
              <a:cs typeface="Times New Roman"/>
              <a:sym typeface="Times New Roman"/>
            </a:endParaRPr>
          </a:p>
          <a:p>
            <a:pPr marL="0" marR="38100" lvl="0" indent="0" algn="ctr" rtl="0">
              <a:lnSpc>
                <a:spcPct val="128571"/>
              </a:lnSpc>
              <a:spcBef>
                <a:spcPts val="0"/>
              </a:spcBef>
              <a:spcAft>
                <a:spcPts val="0"/>
              </a:spcAft>
              <a:buNone/>
            </a:pPr>
            <a:r>
              <a:rPr lang="sv">
                <a:solidFill>
                  <a:schemeClr val="dk1"/>
                </a:solidFill>
                <a:latin typeface="Times New Roman"/>
                <a:ea typeface="Times New Roman"/>
                <a:cs typeface="Times New Roman"/>
                <a:sym typeface="Times New Roman"/>
              </a:rPr>
              <a:t>On the Day of St. St. John's Day, December 27, in Croatia, wine is blessed in the church.</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p:nvPr/>
        </p:nvSpPr>
        <p:spPr>
          <a:xfrm>
            <a:off x="4288400" y="0"/>
            <a:ext cx="3690000" cy="4608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3" name="Google Shape;93;p16"/>
          <p:cNvCxnSpPr/>
          <p:nvPr/>
        </p:nvCxnSpPr>
        <p:spPr>
          <a:xfrm>
            <a:off x="4451250" y="2238363"/>
            <a:ext cx="3109800" cy="12300"/>
          </a:xfrm>
          <a:prstGeom prst="straightConnector1">
            <a:avLst/>
          </a:prstGeom>
          <a:noFill/>
          <a:ln w="9525" cap="flat" cmpd="sng">
            <a:solidFill>
              <a:schemeClr val="dk2"/>
            </a:solidFill>
            <a:prstDash val="solid"/>
            <a:round/>
            <a:headEnd type="none" w="med" len="med"/>
            <a:tailEnd type="none" w="med" len="med"/>
          </a:ln>
        </p:spPr>
      </p:cxnSp>
      <p:sp>
        <p:nvSpPr>
          <p:cNvPr id="94" name="Google Shape;94;p16"/>
          <p:cNvSpPr/>
          <p:nvPr/>
        </p:nvSpPr>
        <p:spPr>
          <a:xfrm>
            <a:off x="4342000" y="420450"/>
            <a:ext cx="853800" cy="57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 name="Google Shape;95;p16"/>
          <p:cNvCxnSpPr/>
          <p:nvPr/>
        </p:nvCxnSpPr>
        <p:spPr>
          <a:xfrm>
            <a:off x="6058925"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96" name="Google Shape;96;p16"/>
          <p:cNvCxnSpPr/>
          <p:nvPr/>
        </p:nvCxnSpPr>
        <p:spPr>
          <a:xfrm>
            <a:off x="6532450"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97" name="Google Shape;97;p16"/>
          <p:cNvCxnSpPr/>
          <p:nvPr/>
        </p:nvCxnSpPr>
        <p:spPr>
          <a:xfrm>
            <a:off x="7005975" y="420450"/>
            <a:ext cx="14400" cy="1541700"/>
          </a:xfrm>
          <a:prstGeom prst="straightConnector1">
            <a:avLst/>
          </a:prstGeom>
          <a:noFill/>
          <a:ln w="9525" cap="flat" cmpd="sng">
            <a:solidFill>
              <a:schemeClr val="dk2"/>
            </a:solidFill>
            <a:prstDash val="solid"/>
            <a:round/>
            <a:headEnd type="none" w="med" len="med"/>
            <a:tailEnd type="none" w="med" len="med"/>
          </a:ln>
        </p:spPr>
      </p:cxnSp>
      <p:sp>
        <p:nvSpPr>
          <p:cNvPr id="98" name="Google Shape;98;p16"/>
          <p:cNvSpPr txBox="1"/>
          <p:nvPr/>
        </p:nvSpPr>
        <p:spPr>
          <a:xfrm rot="-293">
            <a:off x="4342000" y="2302675"/>
            <a:ext cx="3520200" cy="2227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Clr>
                <a:schemeClr val="dk1"/>
              </a:buClr>
              <a:buSzPts val="1100"/>
              <a:buFont typeface="Arial"/>
              <a:buNone/>
            </a:pPr>
            <a:r>
              <a:rPr lang="sv" sz="800" b="1">
                <a:solidFill>
                  <a:schemeClr val="dk1"/>
                </a:solidFill>
                <a:latin typeface="Times New Roman"/>
                <a:ea typeface="Times New Roman"/>
                <a:cs typeface="Times New Roman"/>
                <a:sym typeface="Times New Roman"/>
              </a:rPr>
              <a:t>SRETAN BOŽIĆ!</a:t>
            </a:r>
            <a:br>
              <a:rPr lang="sv" sz="800" b="1">
                <a:solidFill>
                  <a:schemeClr val="dk1"/>
                </a:solidFill>
                <a:latin typeface="Times New Roman"/>
                <a:ea typeface="Times New Roman"/>
                <a:cs typeface="Times New Roman"/>
                <a:sym typeface="Times New Roman"/>
              </a:rPr>
            </a:br>
            <a:r>
              <a:rPr lang="sv" sz="800" b="1">
                <a:solidFill>
                  <a:schemeClr val="dk1"/>
                </a:solidFill>
                <a:latin typeface="Times New Roman"/>
                <a:ea typeface="Times New Roman"/>
                <a:cs typeface="Times New Roman"/>
                <a:sym typeface="Times New Roman"/>
              </a:rPr>
              <a:t>Trinaest papirića za sv. Luciju</a:t>
            </a:r>
            <a:endParaRPr sz="800" b="1">
              <a:solidFill>
                <a:schemeClr val="dk1"/>
              </a:solidFill>
              <a:latin typeface="Times New Roman"/>
              <a:ea typeface="Times New Roman"/>
              <a:cs typeface="Times New Roman"/>
              <a:sym typeface="Times New Roman"/>
            </a:endParaRPr>
          </a:p>
          <a:p>
            <a:pPr marL="0" lvl="0" indent="0" algn="just" rtl="0">
              <a:lnSpc>
                <a:spcPct val="115000"/>
              </a:lnSpc>
              <a:spcBef>
                <a:spcPts val="1200"/>
              </a:spcBef>
              <a:spcAft>
                <a:spcPts val="0"/>
              </a:spcAft>
              <a:buNone/>
            </a:pPr>
            <a:r>
              <a:rPr lang="sv" sz="800">
                <a:solidFill>
                  <a:schemeClr val="dk1"/>
                </a:solidFill>
                <a:latin typeface="Times New Roman"/>
                <a:ea typeface="Times New Roman"/>
                <a:cs typeface="Times New Roman"/>
                <a:sym typeface="Times New Roman"/>
              </a:rPr>
              <a:t>Na dan Sv. Lucije neudane djevojke su ispisivale 13 ceduljica s imenom momka. Svakog se dana po jedan neotvoreni papirić baca u vatru, a djevojka će se udati za onoga čije ime posljednje ostane ispisano na cedulji.</a:t>
            </a:r>
            <a:endParaRPr sz="800">
              <a:solidFill>
                <a:schemeClr val="dk1"/>
              </a:solidFill>
              <a:latin typeface="Times New Roman"/>
              <a:ea typeface="Times New Roman"/>
              <a:cs typeface="Times New Roman"/>
              <a:sym typeface="Times New Roman"/>
            </a:endParaRPr>
          </a:p>
          <a:p>
            <a:pPr marL="0" marR="38100" lvl="0" indent="0" algn="ctr" rtl="0">
              <a:lnSpc>
                <a:spcPct val="128571"/>
              </a:lnSpc>
              <a:spcBef>
                <a:spcPts val="1200"/>
              </a:spcBef>
              <a:spcAft>
                <a:spcPts val="0"/>
              </a:spcAft>
              <a:buNone/>
            </a:pPr>
            <a:r>
              <a:rPr lang="sv" sz="800" b="1">
                <a:solidFill>
                  <a:schemeClr val="dk1"/>
                </a:solidFill>
                <a:latin typeface="Times New Roman"/>
                <a:ea typeface="Times New Roman"/>
                <a:cs typeface="Times New Roman"/>
                <a:sym typeface="Times New Roman"/>
              </a:rPr>
              <a:t>MERRY CHRISTMAS!</a:t>
            </a:r>
            <a:br>
              <a:rPr lang="sv" sz="800" b="1">
                <a:solidFill>
                  <a:schemeClr val="dk1"/>
                </a:solidFill>
                <a:latin typeface="Times New Roman"/>
                <a:ea typeface="Times New Roman"/>
                <a:cs typeface="Times New Roman"/>
                <a:sym typeface="Times New Roman"/>
              </a:rPr>
            </a:br>
            <a:r>
              <a:rPr lang="sv" sz="800" b="1">
                <a:solidFill>
                  <a:schemeClr val="dk1"/>
                </a:solidFill>
                <a:latin typeface="Times New Roman"/>
                <a:ea typeface="Times New Roman"/>
                <a:cs typeface="Times New Roman"/>
                <a:sym typeface="Times New Roman"/>
              </a:rPr>
              <a:t>Thirteen pieces of paper for St. Lucia</a:t>
            </a:r>
            <a:endParaRPr sz="800" b="1">
              <a:solidFill>
                <a:schemeClr val="dk1"/>
              </a:solidFill>
              <a:latin typeface="Times New Roman"/>
              <a:ea typeface="Times New Roman"/>
              <a:cs typeface="Times New Roman"/>
              <a:sym typeface="Times New Roman"/>
            </a:endParaRPr>
          </a:p>
          <a:p>
            <a:pPr marL="0" lvl="0" indent="0" algn="just" rtl="0">
              <a:lnSpc>
                <a:spcPct val="115000"/>
              </a:lnSpc>
              <a:spcBef>
                <a:spcPts val="1200"/>
              </a:spcBef>
              <a:spcAft>
                <a:spcPts val="0"/>
              </a:spcAft>
              <a:buNone/>
            </a:pPr>
            <a:r>
              <a:rPr lang="sv" sz="800">
                <a:solidFill>
                  <a:schemeClr val="dk1"/>
                </a:solidFill>
                <a:latin typeface="Times New Roman"/>
                <a:ea typeface="Times New Roman"/>
                <a:cs typeface="Times New Roman"/>
                <a:sym typeface="Times New Roman"/>
              </a:rPr>
              <a:t>On the day of St. Lucie's unmarried girls wrote 13 notes with the boy's name. Every day, one unopened piece of paper is thrown into the fire, and the girl will marry the one whose name remains written last on the piece of paper.</a:t>
            </a:r>
            <a:endParaRPr sz="8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p:txBody>
      </p:sp>
      <p:pic>
        <p:nvPicPr>
          <p:cNvPr id="99" name="Google Shape;99;p16"/>
          <p:cNvPicPr preferRelativeResize="0"/>
          <p:nvPr/>
        </p:nvPicPr>
        <p:blipFill rotWithShape="1">
          <a:blip r:embed="rId3">
            <a:alphaModFix/>
          </a:blip>
          <a:srcRect l="-600" t="-650" r="600" b="10275"/>
          <a:stretch/>
        </p:blipFill>
        <p:spPr>
          <a:xfrm>
            <a:off x="317769" y="156375"/>
            <a:ext cx="3710755" cy="2146151"/>
          </a:xfrm>
          <a:prstGeom prst="rect">
            <a:avLst/>
          </a:prstGeom>
          <a:noFill/>
          <a:ln>
            <a:noFill/>
          </a:ln>
        </p:spPr>
      </p:pic>
      <p:pic>
        <p:nvPicPr>
          <p:cNvPr id="100" name="Google Shape;100;p16"/>
          <p:cNvPicPr preferRelativeResize="0"/>
          <p:nvPr/>
        </p:nvPicPr>
        <p:blipFill rotWithShape="1">
          <a:blip r:embed="rId4">
            <a:alphaModFix/>
          </a:blip>
          <a:srcRect r="1729" b="8265"/>
          <a:stretch/>
        </p:blipFill>
        <p:spPr>
          <a:xfrm>
            <a:off x="387950" y="2478650"/>
            <a:ext cx="3690000" cy="2604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cxnSp>
        <p:nvCxnSpPr>
          <p:cNvPr id="105" name="Google Shape;105;p17"/>
          <p:cNvCxnSpPr/>
          <p:nvPr/>
        </p:nvCxnSpPr>
        <p:spPr>
          <a:xfrm>
            <a:off x="4451250" y="2238363"/>
            <a:ext cx="3109800" cy="12300"/>
          </a:xfrm>
          <a:prstGeom prst="straightConnector1">
            <a:avLst/>
          </a:prstGeom>
          <a:noFill/>
          <a:ln w="9525" cap="flat" cmpd="sng">
            <a:solidFill>
              <a:schemeClr val="dk2"/>
            </a:solidFill>
            <a:prstDash val="solid"/>
            <a:round/>
            <a:headEnd type="none" w="med" len="med"/>
            <a:tailEnd type="none" w="med" len="med"/>
          </a:ln>
        </p:spPr>
      </p:cxnSp>
      <p:cxnSp>
        <p:nvCxnSpPr>
          <p:cNvPr id="106" name="Google Shape;106;p17"/>
          <p:cNvCxnSpPr/>
          <p:nvPr/>
        </p:nvCxnSpPr>
        <p:spPr>
          <a:xfrm>
            <a:off x="6058925"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107" name="Google Shape;107;p17"/>
          <p:cNvCxnSpPr/>
          <p:nvPr/>
        </p:nvCxnSpPr>
        <p:spPr>
          <a:xfrm>
            <a:off x="6532450"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108" name="Google Shape;108;p17"/>
          <p:cNvCxnSpPr/>
          <p:nvPr/>
        </p:nvCxnSpPr>
        <p:spPr>
          <a:xfrm>
            <a:off x="7005975" y="420450"/>
            <a:ext cx="14400" cy="1541700"/>
          </a:xfrm>
          <a:prstGeom prst="straightConnector1">
            <a:avLst/>
          </a:prstGeom>
          <a:noFill/>
          <a:ln w="9525" cap="flat" cmpd="sng">
            <a:solidFill>
              <a:schemeClr val="dk2"/>
            </a:solidFill>
            <a:prstDash val="solid"/>
            <a:round/>
            <a:headEnd type="none" w="med" len="med"/>
            <a:tailEnd type="none" w="med" len="med"/>
          </a:ln>
        </p:spPr>
      </p:cxnSp>
      <p:sp>
        <p:nvSpPr>
          <p:cNvPr id="109" name="Google Shape;109;p17"/>
          <p:cNvSpPr txBox="1"/>
          <p:nvPr/>
        </p:nvSpPr>
        <p:spPr>
          <a:xfrm>
            <a:off x="4194050" y="2317575"/>
            <a:ext cx="4881900" cy="2564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Clr>
                <a:schemeClr val="dk1"/>
              </a:buClr>
              <a:buSzPts val="1100"/>
              <a:buFont typeface="Arial"/>
              <a:buNone/>
            </a:pPr>
            <a:r>
              <a:rPr lang="sv" sz="1000" b="1">
                <a:latin typeface="Times New Roman"/>
                <a:ea typeface="Times New Roman"/>
                <a:cs typeface="Times New Roman"/>
                <a:sym typeface="Times New Roman"/>
              </a:rPr>
              <a:t>SRETAN BOŽIĆ !</a:t>
            </a:r>
            <a:endParaRPr sz="1000" b="1">
              <a:latin typeface="Times New Roman"/>
              <a:ea typeface="Times New Roman"/>
              <a:cs typeface="Times New Roman"/>
              <a:sym typeface="Times New Roman"/>
            </a:endParaRPr>
          </a:p>
          <a:p>
            <a:pPr marL="0" lvl="0" indent="0" algn="ctr" rtl="0">
              <a:lnSpc>
                <a:spcPct val="115000"/>
              </a:lnSpc>
              <a:spcBef>
                <a:spcPts val="1200"/>
              </a:spcBef>
              <a:spcAft>
                <a:spcPts val="0"/>
              </a:spcAft>
              <a:buNone/>
            </a:pPr>
            <a:r>
              <a:rPr lang="sv" sz="1000">
                <a:latin typeface="Times New Roman"/>
                <a:ea typeface="Times New Roman"/>
                <a:cs typeface="Times New Roman"/>
                <a:sym typeface="Times New Roman"/>
              </a:rPr>
              <a:t>Sveti Nikola</a:t>
            </a:r>
            <a:br>
              <a:rPr lang="sv" sz="1000">
                <a:latin typeface="Times New Roman"/>
                <a:ea typeface="Times New Roman"/>
                <a:cs typeface="Times New Roman"/>
                <a:sym typeface="Times New Roman"/>
              </a:rPr>
            </a:br>
            <a:r>
              <a:rPr lang="sv" sz="1000">
                <a:latin typeface="Times New Roman"/>
                <a:ea typeface="Times New Roman"/>
                <a:cs typeface="Times New Roman"/>
                <a:sym typeface="Times New Roman"/>
              </a:rPr>
              <a:t>U Hrvatskoj se slavi i dan sv. Nikole, 6. prosinca, kada se darivaju djeca. Djeca očiste svoje čizmice i stavljaju ih na prozor prije spavanja, a ujutro nalaze darove. Zločesta djeca dobivaju šibu.  Običaji nisu isti u svim dijelovima Hrvatske.</a:t>
            </a:r>
            <a:endParaRPr sz="1000">
              <a:latin typeface="Times New Roman"/>
              <a:ea typeface="Times New Roman"/>
              <a:cs typeface="Times New Roman"/>
              <a:sym typeface="Times New Roman"/>
            </a:endParaRPr>
          </a:p>
          <a:p>
            <a:pPr marL="0" lvl="0" indent="0" algn="ctr" rtl="0">
              <a:spcBef>
                <a:spcPts val="1200"/>
              </a:spcBef>
              <a:spcAft>
                <a:spcPts val="0"/>
              </a:spcAft>
              <a:buNone/>
            </a:pPr>
            <a:r>
              <a:rPr lang="sv" sz="1000" b="1">
                <a:latin typeface="Times New Roman"/>
                <a:ea typeface="Times New Roman"/>
                <a:cs typeface="Times New Roman"/>
                <a:sym typeface="Times New Roman"/>
              </a:rPr>
              <a:t>MERRY CHRISTMAS!</a:t>
            </a:r>
            <a:endParaRPr sz="1000" b="1">
              <a:latin typeface="Times New Roman"/>
              <a:ea typeface="Times New Roman"/>
              <a:cs typeface="Times New Roman"/>
              <a:sym typeface="Times New Roman"/>
            </a:endParaRPr>
          </a:p>
          <a:p>
            <a:pPr marL="0" lvl="0" indent="0" algn="ctr" rtl="0">
              <a:spcBef>
                <a:spcPts val="0"/>
              </a:spcBef>
              <a:spcAft>
                <a:spcPts val="0"/>
              </a:spcAft>
              <a:buNone/>
            </a:pPr>
            <a:endParaRPr sz="1000">
              <a:latin typeface="Times New Roman"/>
              <a:ea typeface="Times New Roman"/>
              <a:cs typeface="Times New Roman"/>
              <a:sym typeface="Times New Roman"/>
            </a:endParaRPr>
          </a:p>
          <a:p>
            <a:pPr marL="0" lvl="0" indent="0" algn="ctr" rtl="0">
              <a:spcBef>
                <a:spcPts val="0"/>
              </a:spcBef>
              <a:spcAft>
                <a:spcPts val="0"/>
              </a:spcAft>
              <a:buNone/>
            </a:pPr>
            <a:r>
              <a:rPr lang="sv" sz="1000">
                <a:latin typeface="Times New Roman"/>
                <a:ea typeface="Times New Roman"/>
                <a:cs typeface="Times New Roman"/>
                <a:sym typeface="Times New Roman"/>
              </a:rPr>
              <a:t>Saint Nicholas</a:t>
            </a:r>
            <a:endParaRPr sz="1000">
              <a:latin typeface="Times New Roman"/>
              <a:ea typeface="Times New Roman"/>
              <a:cs typeface="Times New Roman"/>
              <a:sym typeface="Times New Roman"/>
            </a:endParaRPr>
          </a:p>
          <a:p>
            <a:pPr marL="0" marR="38100" lvl="0" indent="0" algn="ctr" rtl="0">
              <a:lnSpc>
                <a:spcPct val="128571"/>
              </a:lnSpc>
              <a:spcBef>
                <a:spcPts val="0"/>
              </a:spcBef>
              <a:spcAft>
                <a:spcPts val="0"/>
              </a:spcAft>
              <a:buClr>
                <a:schemeClr val="dk1"/>
              </a:buClr>
              <a:buSzPts val="1100"/>
              <a:buFont typeface="Arial"/>
              <a:buNone/>
            </a:pPr>
            <a:r>
              <a:rPr lang="sv" sz="1000">
                <a:latin typeface="Times New Roman"/>
                <a:ea typeface="Times New Roman"/>
                <a:cs typeface="Times New Roman"/>
                <a:sym typeface="Times New Roman"/>
              </a:rPr>
              <a:t>Croatia also celebrates the day of St. Nicholas, December 6, when children are given as gifts. Children clean their boots and put them on the window before going to bed, and in the morning they find presents. Naughty children get spanked.  Customs are not the same in all parts of Croatia.</a:t>
            </a:r>
            <a:endParaRPr sz="1000">
              <a:latin typeface="Times New Roman"/>
              <a:ea typeface="Times New Roman"/>
              <a:cs typeface="Times New Roman"/>
              <a:sym typeface="Times New Roman"/>
            </a:endParaRPr>
          </a:p>
        </p:txBody>
      </p:sp>
      <p:pic>
        <p:nvPicPr>
          <p:cNvPr id="110" name="Google Shape;110;p17"/>
          <p:cNvPicPr preferRelativeResize="0"/>
          <p:nvPr/>
        </p:nvPicPr>
        <p:blipFill>
          <a:blip r:embed="rId3">
            <a:alphaModFix/>
          </a:blip>
          <a:stretch>
            <a:fillRect/>
          </a:stretch>
        </p:blipFill>
        <p:spPr>
          <a:xfrm>
            <a:off x="188050" y="160663"/>
            <a:ext cx="3904451" cy="4496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8"/>
          <p:cNvSpPr/>
          <p:nvPr/>
        </p:nvSpPr>
        <p:spPr>
          <a:xfrm>
            <a:off x="4209250" y="104525"/>
            <a:ext cx="3690000" cy="4608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 name="Google Shape;116;p18"/>
          <p:cNvCxnSpPr/>
          <p:nvPr/>
        </p:nvCxnSpPr>
        <p:spPr>
          <a:xfrm>
            <a:off x="4451250" y="2238363"/>
            <a:ext cx="3109800" cy="12300"/>
          </a:xfrm>
          <a:prstGeom prst="straightConnector1">
            <a:avLst/>
          </a:prstGeom>
          <a:noFill/>
          <a:ln w="9525" cap="flat" cmpd="sng">
            <a:solidFill>
              <a:schemeClr val="dk2"/>
            </a:solidFill>
            <a:prstDash val="solid"/>
            <a:round/>
            <a:headEnd type="none" w="med" len="med"/>
            <a:tailEnd type="none" w="med" len="med"/>
          </a:ln>
        </p:spPr>
      </p:cxnSp>
      <p:sp>
        <p:nvSpPr>
          <p:cNvPr id="117" name="Google Shape;117;p18"/>
          <p:cNvSpPr/>
          <p:nvPr/>
        </p:nvSpPr>
        <p:spPr>
          <a:xfrm>
            <a:off x="4342000" y="420450"/>
            <a:ext cx="853800" cy="57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8" name="Google Shape;118;p18"/>
          <p:cNvCxnSpPr/>
          <p:nvPr/>
        </p:nvCxnSpPr>
        <p:spPr>
          <a:xfrm>
            <a:off x="6058925"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119" name="Google Shape;119;p18"/>
          <p:cNvCxnSpPr/>
          <p:nvPr/>
        </p:nvCxnSpPr>
        <p:spPr>
          <a:xfrm>
            <a:off x="6532450"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120" name="Google Shape;120;p18"/>
          <p:cNvCxnSpPr/>
          <p:nvPr/>
        </p:nvCxnSpPr>
        <p:spPr>
          <a:xfrm>
            <a:off x="7005975" y="420450"/>
            <a:ext cx="14400" cy="1541700"/>
          </a:xfrm>
          <a:prstGeom prst="straightConnector1">
            <a:avLst/>
          </a:prstGeom>
          <a:noFill/>
          <a:ln w="9525" cap="flat" cmpd="sng">
            <a:solidFill>
              <a:schemeClr val="dk2"/>
            </a:solidFill>
            <a:prstDash val="solid"/>
            <a:round/>
            <a:headEnd type="none" w="med" len="med"/>
            <a:tailEnd type="none" w="med" len="med"/>
          </a:ln>
        </p:spPr>
      </p:cxnSp>
      <p:sp>
        <p:nvSpPr>
          <p:cNvPr id="121" name="Google Shape;121;p18"/>
          <p:cNvSpPr txBox="1"/>
          <p:nvPr/>
        </p:nvSpPr>
        <p:spPr>
          <a:xfrm>
            <a:off x="4342000" y="2250675"/>
            <a:ext cx="3478800" cy="2462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sv" sz="800" b="1">
                <a:solidFill>
                  <a:schemeClr val="dk1"/>
                </a:solidFill>
                <a:latin typeface="Times New Roman"/>
                <a:ea typeface="Times New Roman"/>
                <a:cs typeface="Times New Roman"/>
                <a:sym typeface="Times New Roman"/>
              </a:rPr>
              <a:t>SRETAN BOŽIĆ!</a:t>
            </a:r>
            <a:br>
              <a:rPr lang="sv" sz="800" b="1">
                <a:solidFill>
                  <a:schemeClr val="dk1"/>
                </a:solidFill>
                <a:latin typeface="Times New Roman"/>
                <a:ea typeface="Times New Roman"/>
                <a:cs typeface="Times New Roman"/>
                <a:sym typeface="Times New Roman"/>
              </a:rPr>
            </a:br>
            <a:r>
              <a:rPr lang="sv" sz="800">
                <a:solidFill>
                  <a:schemeClr val="dk1"/>
                </a:solidFill>
                <a:latin typeface="Times New Roman"/>
                <a:ea typeface="Times New Roman"/>
                <a:cs typeface="Times New Roman"/>
                <a:sym typeface="Times New Roman"/>
              </a:rPr>
              <a:t>Jaslice ispod božićnog drvca</a:t>
            </a:r>
            <a:br>
              <a:rPr lang="sv" sz="800">
                <a:solidFill>
                  <a:schemeClr val="dk1"/>
                </a:solidFill>
                <a:latin typeface="Times New Roman"/>
                <a:ea typeface="Times New Roman"/>
                <a:cs typeface="Times New Roman"/>
                <a:sym typeface="Times New Roman"/>
              </a:rPr>
            </a:br>
            <a:r>
              <a:rPr lang="sv" sz="800">
                <a:solidFill>
                  <a:schemeClr val="dk1"/>
                </a:solidFill>
                <a:latin typeface="Times New Roman"/>
                <a:ea typeface="Times New Roman"/>
                <a:cs typeface="Times New Roman"/>
                <a:sym typeface="Times New Roman"/>
              </a:rPr>
              <a:t>Ispod drvca redovno su se stavljale jaslice, izrađene najčešće od drva. Ostaju do blagdana Bogojavljanja, a u crkvama do blagdana Krštenja Isusova. One su prikaz Isusova rođenja. Sastoje se od pomičnih ili nepomičnih figurica Djeteta Isusa, Djevice Marije, sv. Josipa te pejsažnih kulisa. Složenije jaslice imaju i mnoge druge likove poput pastira, anđela, svetih triju kraljeva i dr.</a:t>
            </a:r>
            <a:endParaRPr sz="800">
              <a:solidFill>
                <a:schemeClr val="dk1"/>
              </a:solidFill>
              <a:latin typeface="Times New Roman"/>
              <a:ea typeface="Times New Roman"/>
              <a:cs typeface="Times New Roman"/>
              <a:sym typeface="Times New Roman"/>
            </a:endParaRPr>
          </a:p>
          <a:p>
            <a:pPr marL="0" lvl="0" indent="0" algn="ctr" rtl="0">
              <a:lnSpc>
                <a:spcPct val="115000"/>
              </a:lnSpc>
              <a:spcBef>
                <a:spcPts val="1200"/>
              </a:spcBef>
              <a:spcAft>
                <a:spcPts val="1200"/>
              </a:spcAft>
              <a:buClr>
                <a:schemeClr val="dk1"/>
              </a:buClr>
              <a:buSzPts val="1100"/>
              <a:buFont typeface="Arial"/>
              <a:buNone/>
            </a:pPr>
            <a:r>
              <a:rPr lang="sv" sz="800" b="1">
                <a:solidFill>
                  <a:schemeClr val="dk1"/>
                </a:solidFill>
                <a:latin typeface="Times New Roman"/>
                <a:ea typeface="Times New Roman"/>
                <a:cs typeface="Times New Roman"/>
                <a:sym typeface="Times New Roman"/>
              </a:rPr>
              <a:t>MERRY CHRISTMAS!</a:t>
            </a:r>
            <a:br>
              <a:rPr lang="sv" sz="800" b="1">
                <a:solidFill>
                  <a:schemeClr val="dk1"/>
                </a:solidFill>
                <a:latin typeface="Times New Roman"/>
                <a:ea typeface="Times New Roman"/>
                <a:cs typeface="Times New Roman"/>
                <a:sym typeface="Times New Roman"/>
              </a:rPr>
            </a:br>
            <a:r>
              <a:rPr lang="sv" sz="800">
                <a:solidFill>
                  <a:schemeClr val="dk1"/>
                </a:solidFill>
                <a:latin typeface="Times New Roman"/>
                <a:ea typeface="Times New Roman"/>
                <a:cs typeface="Times New Roman"/>
                <a:sym typeface="Times New Roman"/>
              </a:rPr>
              <a:t>Nativity scene under the Christmas tree </a:t>
            </a:r>
            <a:br>
              <a:rPr lang="sv" sz="800">
                <a:solidFill>
                  <a:schemeClr val="dk1"/>
                </a:solidFill>
                <a:latin typeface="Times New Roman"/>
                <a:ea typeface="Times New Roman"/>
                <a:cs typeface="Times New Roman"/>
                <a:sym typeface="Times New Roman"/>
              </a:rPr>
            </a:br>
            <a:r>
              <a:rPr lang="sv" sz="800">
                <a:solidFill>
                  <a:schemeClr val="dk1"/>
                </a:solidFill>
                <a:latin typeface="Times New Roman"/>
                <a:ea typeface="Times New Roman"/>
                <a:cs typeface="Times New Roman"/>
                <a:sym typeface="Times New Roman"/>
              </a:rPr>
              <a:t>Cribs, usually made of wood, were regularly placed under the tree. They remain until the Feast of the Epiphany, and in churches until the Feast of the Baptism of Jesus. They are a representation of the birth of Jesus. They consist of movable or stationary figurines of the Child Jesus, the Virgin Mary, St. Josip and landscape scenes. More complex nativity scenes also have many other characters, such as shepherds, angels, the holy three kings, etc.</a:t>
            </a:r>
            <a:endParaRPr sz="800">
              <a:solidFill>
                <a:schemeClr val="dk1"/>
              </a:solidFill>
              <a:latin typeface="Times New Roman"/>
              <a:ea typeface="Times New Roman"/>
              <a:cs typeface="Times New Roman"/>
              <a:sym typeface="Times New Roman"/>
            </a:endParaRPr>
          </a:p>
        </p:txBody>
      </p:sp>
      <p:pic>
        <p:nvPicPr>
          <p:cNvPr id="122" name="Google Shape;122;p18"/>
          <p:cNvPicPr preferRelativeResize="0"/>
          <p:nvPr/>
        </p:nvPicPr>
        <p:blipFill>
          <a:blip r:embed="rId3">
            <a:alphaModFix/>
          </a:blip>
          <a:stretch>
            <a:fillRect/>
          </a:stretch>
        </p:blipFill>
        <p:spPr>
          <a:xfrm>
            <a:off x="0" y="0"/>
            <a:ext cx="4068975" cy="4608300"/>
          </a:xfrm>
          <a:prstGeom prst="rect">
            <a:avLst/>
          </a:prstGeom>
          <a:noFill/>
          <a:ln>
            <a:noFill/>
          </a:ln>
        </p:spPr>
      </p:pic>
      <p:pic>
        <p:nvPicPr>
          <p:cNvPr id="123" name="Google Shape;123;p18" descr="Ikona Potvrdila zajednica"/>
          <p:cNvPicPr preferRelativeResize="0"/>
          <p:nvPr/>
        </p:nvPicPr>
        <p:blipFill>
          <a:blip r:embed="rId4">
            <a:alphaModFix/>
          </a:blip>
          <a:stretch>
            <a:fillRect/>
          </a:stretch>
        </p:blipFill>
        <p:spPr>
          <a:xfrm>
            <a:off x="4451250" y="3214450"/>
            <a:ext cx="174073" cy="7453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p:nvPr/>
        </p:nvSpPr>
        <p:spPr>
          <a:xfrm>
            <a:off x="4161150" y="104525"/>
            <a:ext cx="3690000" cy="4608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 name="Google Shape;129;p19"/>
          <p:cNvCxnSpPr/>
          <p:nvPr/>
        </p:nvCxnSpPr>
        <p:spPr>
          <a:xfrm>
            <a:off x="4451250" y="2238363"/>
            <a:ext cx="3109800" cy="12300"/>
          </a:xfrm>
          <a:prstGeom prst="straightConnector1">
            <a:avLst/>
          </a:prstGeom>
          <a:noFill/>
          <a:ln w="9525" cap="flat" cmpd="sng">
            <a:solidFill>
              <a:schemeClr val="dk2"/>
            </a:solidFill>
            <a:prstDash val="solid"/>
            <a:round/>
            <a:headEnd type="none" w="med" len="med"/>
            <a:tailEnd type="none" w="med" len="med"/>
          </a:ln>
        </p:spPr>
      </p:cxnSp>
      <p:sp>
        <p:nvSpPr>
          <p:cNvPr id="130" name="Google Shape;130;p19"/>
          <p:cNvSpPr/>
          <p:nvPr/>
        </p:nvSpPr>
        <p:spPr>
          <a:xfrm>
            <a:off x="4342000" y="420450"/>
            <a:ext cx="853800" cy="57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 name="Google Shape;131;p19"/>
          <p:cNvCxnSpPr/>
          <p:nvPr/>
        </p:nvCxnSpPr>
        <p:spPr>
          <a:xfrm>
            <a:off x="6058925"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132" name="Google Shape;132;p19"/>
          <p:cNvCxnSpPr/>
          <p:nvPr/>
        </p:nvCxnSpPr>
        <p:spPr>
          <a:xfrm>
            <a:off x="6532450"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133" name="Google Shape;133;p19"/>
          <p:cNvCxnSpPr/>
          <p:nvPr/>
        </p:nvCxnSpPr>
        <p:spPr>
          <a:xfrm>
            <a:off x="7005975" y="420450"/>
            <a:ext cx="14400" cy="1541700"/>
          </a:xfrm>
          <a:prstGeom prst="straightConnector1">
            <a:avLst/>
          </a:prstGeom>
          <a:noFill/>
          <a:ln w="9525" cap="flat" cmpd="sng">
            <a:solidFill>
              <a:schemeClr val="dk2"/>
            </a:solidFill>
            <a:prstDash val="solid"/>
            <a:round/>
            <a:headEnd type="none" w="med" len="med"/>
            <a:tailEnd type="none" w="med" len="med"/>
          </a:ln>
        </p:spPr>
      </p:cxnSp>
      <p:sp>
        <p:nvSpPr>
          <p:cNvPr id="134" name="Google Shape;134;p19"/>
          <p:cNvSpPr txBox="1"/>
          <p:nvPr/>
        </p:nvSpPr>
        <p:spPr>
          <a:xfrm>
            <a:off x="4109900" y="2250675"/>
            <a:ext cx="3741300" cy="251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sv" sz="800" b="1">
                <a:solidFill>
                  <a:schemeClr val="dk1"/>
                </a:solidFill>
                <a:latin typeface="Times New Roman"/>
                <a:ea typeface="Times New Roman"/>
                <a:cs typeface="Times New Roman"/>
                <a:sym typeface="Times New Roman"/>
              </a:rPr>
              <a:t>SRETAN BOŽIČ!</a:t>
            </a:r>
            <a:br>
              <a:rPr lang="sv" sz="800" b="1">
                <a:solidFill>
                  <a:schemeClr val="dk1"/>
                </a:solidFill>
                <a:latin typeface="Times New Roman"/>
                <a:ea typeface="Times New Roman"/>
                <a:cs typeface="Times New Roman"/>
                <a:sym typeface="Times New Roman"/>
              </a:rPr>
            </a:br>
            <a:r>
              <a:rPr lang="sv" sz="800" b="1">
                <a:solidFill>
                  <a:schemeClr val="dk1"/>
                </a:solidFill>
                <a:latin typeface="Times New Roman"/>
                <a:ea typeface="Times New Roman"/>
                <a:cs typeface="Times New Roman"/>
                <a:sym typeface="Times New Roman"/>
              </a:rPr>
              <a:t>Hrvatski božićni ručak</a:t>
            </a:r>
            <a:br>
              <a:rPr lang="sv" sz="800" b="1">
                <a:solidFill>
                  <a:schemeClr val="dk1"/>
                </a:solidFill>
                <a:latin typeface="Times New Roman"/>
                <a:ea typeface="Times New Roman"/>
                <a:cs typeface="Times New Roman"/>
                <a:sym typeface="Times New Roman"/>
              </a:rPr>
            </a:br>
            <a:r>
              <a:rPr lang="sv" sz="800">
                <a:solidFill>
                  <a:schemeClr val="dk1"/>
                </a:solidFill>
                <a:latin typeface="Times New Roman"/>
                <a:ea typeface="Times New Roman"/>
                <a:cs typeface="Times New Roman"/>
                <a:sym typeface="Times New Roman"/>
              </a:rPr>
              <a:t>Obitelji dan prije priprema bogati božićni jelovnik.  Ručak je svečan i bogat te za stolom okuplja cijelu obitelj. Jede se: juha, meso - razne pečenke s povrćem, hladetina, sarma, pirjani kiseli kupus, kisela repu, krumpir, razne vrste kruha (božićna pogača, česnica, krsnica, božićnjak, križnica), peciva, voće i brojna druga jela. Od slastica jedu se: torte, orehnjače, makovnjače, kolači od oraha, rogača, sira, suhi sitni kolači, paprenjaci, smokvenjaci, medenjaci, muškaconi…</a:t>
            </a:r>
            <a:br>
              <a:rPr lang="sv" sz="800">
                <a:solidFill>
                  <a:schemeClr val="dk1"/>
                </a:solidFill>
                <a:latin typeface="Times New Roman"/>
                <a:ea typeface="Times New Roman"/>
                <a:cs typeface="Times New Roman"/>
                <a:sym typeface="Times New Roman"/>
              </a:rPr>
            </a:br>
            <a:r>
              <a:rPr lang="sv" sz="800" b="1">
                <a:solidFill>
                  <a:schemeClr val="dk1"/>
                </a:solidFill>
                <a:latin typeface="Times New Roman"/>
                <a:ea typeface="Times New Roman"/>
                <a:cs typeface="Times New Roman"/>
                <a:sym typeface="Times New Roman"/>
              </a:rPr>
              <a:t>MERRY CHRISTMAS!</a:t>
            </a:r>
            <a:br>
              <a:rPr lang="sv" sz="800" b="1">
                <a:solidFill>
                  <a:schemeClr val="dk1"/>
                </a:solidFill>
                <a:latin typeface="Times New Roman"/>
                <a:ea typeface="Times New Roman"/>
                <a:cs typeface="Times New Roman"/>
                <a:sym typeface="Times New Roman"/>
              </a:rPr>
            </a:br>
            <a:r>
              <a:rPr lang="sv" sz="800" b="1">
                <a:solidFill>
                  <a:schemeClr val="dk1"/>
                </a:solidFill>
                <a:latin typeface="Times New Roman"/>
                <a:ea typeface="Times New Roman"/>
                <a:cs typeface="Times New Roman"/>
                <a:sym typeface="Times New Roman"/>
              </a:rPr>
              <a:t>Croatian Christmas Lunch</a:t>
            </a:r>
            <a:br>
              <a:rPr lang="sv" sz="800" b="1">
                <a:solidFill>
                  <a:schemeClr val="dk1"/>
                </a:solidFill>
                <a:latin typeface="Times New Roman"/>
                <a:ea typeface="Times New Roman"/>
                <a:cs typeface="Times New Roman"/>
                <a:sym typeface="Times New Roman"/>
              </a:rPr>
            </a:br>
            <a:r>
              <a:rPr lang="sv" sz="800">
                <a:solidFill>
                  <a:schemeClr val="dk1"/>
                </a:solidFill>
                <a:latin typeface="Times New Roman"/>
                <a:ea typeface="Times New Roman"/>
                <a:cs typeface="Times New Roman"/>
                <a:sym typeface="Times New Roman"/>
              </a:rPr>
              <a:t>Families prepare a rich Christmas menu the day before. Lunch is festive and rich and brings the whole family together at the table. The food includes: soup, meat - various roasts with vegetables, cold cuts, sarma, stewed sauerkraut, sauerkraut, potatoes, various types of bread (Christmas pogača, česnica, krsnica, božićnjak, križnica), pastries, fruit and numerous other dishes. The desserts include: cakes, walnut cakes, poppy seeds, walnut cakes, carob cakes, cheese cakes, dry small cakes, pepper cakes, fig cakes, gingerbread, muškaconi...</a:t>
            </a:r>
            <a:endParaRPr sz="8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endParaRPr sz="6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Clr>
                <a:schemeClr val="dk1"/>
              </a:buClr>
              <a:buSzPts val="1100"/>
              <a:buFont typeface="Arial"/>
              <a:buNone/>
            </a:pPr>
            <a:r>
              <a:rPr lang="sv"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p:txBody>
      </p:sp>
      <p:pic>
        <p:nvPicPr>
          <p:cNvPr id="135" name="Google Shape;135;p19"/>
          <p:cNvPicPr preferRelativeResize="0"/>
          <p:nvPr/>
        </p:nvPicPr>
        <p:blipFill>
          <a:blip r:embed="rId3">
            <a:alphaModFix/>
          </a:blip>
          <a:stretch>
            <a:fillRect/>
          </a:stretch>
        </p:blipFill>
        <p:spPr>
          <a:xfrm>
            <a:off x="216950" y="429575"/>
            <a:ext cx="3892950" cy="3958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p:nvPr/>
        </p:nvSpPr>
        <p:spPr>
          <a:xfrm>
            <a:off x="4209250" y="104525"/>
            <a:ext cx="3690000" cy="4608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1" name="Google Shape;141;p20"/>
          <p:cNvCxnSpPr/>
          <p:nvPr/>
        </p:nvCxnSpPr>
        <p:spPr>
          <a:xfrm>
            <a:off x="4451250" y="2238363"/>
            <a:ext cx="3109800" cy="12300"/>
          </a:xfrm>
          <a:prstGeom prst="straightConnector1">
            <a:avLst/>
          </a:prstGeom>
          <a:noFill/>
          <a:ln w="9525" cap="flat" cmpd="sng">
            <a:solidFill>
              <a:schemeClr val="dk2"/>
            </a:solidFill>
            <a:prstDash val="solid"/>
            <a:round/>
            <a:headEnd type="none" w="med" len="med"/>
            <a:tailEnd type="none" w="med" len="med"/>
          </a:ln>
        </p:spPr>
      </p:cxnSp>
      <p:sp>
        <p:nvSpPr>
          <p:cNvPr id="142" name="Google Shape;142;p20"/>
          <p:cNvSpPr/>
          <p:nvPr/>
        </p:nvSpPr>
        <p:spPr>
          <a:xfrm>
            <a:off x="4342000" y="420450"/>
            <a:ext cx="853800" cy="57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3" name="Google Shape;143;p20"/>
          <p:cNvCxnSpPr/>
          <p:nvPr/>
        </p:nvCxnSpPr>
        <p:spPr>
          <a:xfrm>
            <a:off x="6058925"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144" name="Google Shape;144;p20"/>
          <p:cNvCxnSpPr/>
          <p:nvPr/>
        </p:nvCxnSpPr>
        <p:spPr>
          <a:xfrm>
            <a:off x="6532450"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145" name="Google Shape;145;p20"/>
          <p:cNvCxnSpPr/>
          <p:nvPr/>
        </p:nvCxnSpPr>
        <p:spPr>
          <a:xfrm>
            <a:off x="7005975" y="420450"/>
            <a:ext cx="14400" cy="1541700"/>
          </a:xfrm>
          <a:prstGeom prst="straightConnector1">
            <a:avLst/>
          </a:prstGeom>
          <a:noFill/>
          <a:ln w="9525" cap="flat" cmpd="sng">
            <a:solidFill>
              <a:schemeClr val="dk2"/>
            </a:solidFill>
            <a:prstDash val="solid"/>
            <a:round/>
            <a:headEnd type="none" w="med" len="med"/>
            <a:tailEnd type="none" w="med" len="med"/>
          </a:ln>
        </p:spPr>
      </p:cxnSp>
      <p:sp>
        <p:nvSpPr>
          <p:cNvPr id="146" name="Google Shape;146;p20"/>
          <p:cNvSpPr txBox="1"/>
          <p:nvPr/>
        </p:nvSpPr>
        <p:spPr>
          <a:xfrm>
            <a:off x="4209250" y="2238375"/>
            <a:ext cx="3612300" cy="2372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sv" sz="1000" b="1">
                <a:solidFill>
                  <a:schemeClr val="dk1"/>
                </a:solidFill>
                <a:latin typeface="Times New Roman"/>
                <a:ea typeface="Times New Roman"/>
                <a:cs typeface="Times New Roman"/>
                <a:sym typeface="Times New Roman"/>
              </a:rPr>
              <a:t>SRETAN BOŽIĆ!</a:t>
            </a:r>
            <a:br>
              <a:rPr lang="sv" sz="1000" b="1">
                <a:solidFill>
                  <a:schemeClr val="dk1"/>
                </a:solidFill>
                <a:latin typeface="Times New Roman"/>
                <a:ea typeface="Times New Roman"/>
                <a:cs typeface="Times New Roman"/>
                <a:sym typeface="Times New Roman"/>
              </a:rPr>
            </a:br>
            <a:r>
              <a:rPr lang="sv" sz="1000" b="1">
                <a:solidFill>
                  <a:schemeClr val="dk1"/>
                </a:solidFill>
                <a:latin typeface="Times New Roman"/>
                <a:ea typeface="Times New Roman"/>
                <a:cs typeface="Times New Roman"/>
                <a:sym typeface="Times New Roman"/>
              </a:rPr>
              <a:t>Dan sv. Stjepana</a:t>
            </a:r>
            <a:br>
              <a:rPr lang="sv" sz="1000" b="1">
                <a:solidFill>
                  <a:schemeClr val="dk1"/>
                </a:solidFill>
                <a:latin typeface="Times New Roman"/>
                <a:ea typeface="Times New Roman"/>
                <a:cs typeface="Times New Roman"/>
                <a:sym typeface="Times New Roman"/>
              </a:rPr>
            </a:br>
            <a:r>
              <a:rPr lang="sv" sz="1000">
                <a:solidFill>
                  <a:schemeClr val="dk1"/>
                </a:solidFill>
                <a:latin typeface="Times New Roman"/>
                <a:ea typeface="Times New Roman"/>
                <a:cs typeface="Times New Roman"/>
                <a:sym typeface="Times New Roman"/>
              </a:rPr>
              <a:t>Drugi dan Božića slavi se dan sv. Stjepana Prvomučenika (Štefanje, Stipanje). Tada se mnogi običaji ponavljaju kao i na prvi dan Božića. Ide se na sv. misu, posjećuju se rođaci, prijatelji, kumovi, susjedi. Slave se svetac zaštitnik i imendani.</a:t>
            </a:r>
            <a:br>
              <a:rPr lang="sv" sz="1000">
                <a:solidFill>
                  <a:schemeClr val="dk1"/>
                </a:solidFill>
                <a:latin typeface="Times New Roman"/>
                <a:ea typeface="Times New Roman"/>
                <a:cs typeface="Times New Roman"/>
                <a:sym typeface="Times New Roman"/>
              </a:rPr>
            </a:br>
            <a:r>
              <a:rPr lang="sv" sz="1000" b="1">
                <a:solidFill>
                  <a:srgbClr val="3C4043"/>
                </a:solidFill>
                <a:latin typeface="Times New Roman"/>
                <a:ea typeface="Times New Roman"/>
                <a:cs typeface="Times New Roman"/>
                <a:sym typeface="Times New Roman"/>
              </a:rPr>
              <a:t>MERRY CHRISTMAS!</a:t>
            </a:r>
            <a:br>
              <a:rPr lang="sv" sz="1000" b="1">
                <a:solidFill>
                  <a:srgbClr val="3C4043"/>
                </a:solidFill>
                <a:latin typeface="Times New Roman"/>
                <a:ea typeface="Times New Roman"/>
                <a:cs typeface="Times New Roman"/>
                <a:sym typeface="Times New Roman"/>
              </a:rPr>
            </a:br>
            <a:r>
              <a:rPr lang="sv" sz="1000" b="1">
                <a:solidFill>
                  <a:srgbClr val="3C4043"/>
                </a:solidFill>
                <a:latin typeface="Times New Roman"/>
                <a:ea typeface="Times New Roman"/>
                <a:cs typeface="Times New Roman"/>
                <a:sym typeface="Times New Roman"/>
              </a:rPr>
              <a:t>St. Stephen's Day</a:t>
            </a:r>
            <a:br>
              <a:rPr lang="sv" sz="1000" b="1">
                <a:solidFill>
                  <a:srgbClr val="3C4043"/>
                </a:solidFill>
                <a:latin typeface="Times New Roman"/>
                <a:ea typeface="Times New Roman"/>
                <a:cs typeface="Times New Roman"/>
                <a:sym typeface="Times New Roman"/>
              </a:rPr>
            </a:br>
            <a:r>
              <a:rPr lang="sv" sz="1000">
                <a:solidFill>
                  <a:srgbClr val="3C4043"/>
                </a:solidFill>
                <a:highlight>
                  <a:srgbClr val="F5F5F5"/>
                </a:highlight>
                <a:latin typeface="Times New Roman"/>
                <a:ea typeface="Times New Roman"/>
                <a:cs typeface="Times New Roman"/>
                <a:sym typeface="Times New Roman"/>
              </a:rPr>
              <a:t>The second day of Christmas is the day of St. Stephen the First Martyr (Štefanje, Stipanje). Many customs are repeated then, as on the first day of Christmas. People go to Holy Mass, visit relatives, friends, godparents, neighbors. The patron saint and name days are celebrated.</a:t>
            </a:r>
            <a:endParaRPr sz="10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Clr>
                <a:schemeClr val="dk1"/>
              </a:buClr>
              <a:buSzPts val="1100"/>
              <a:buFont typeface="Arial"/>
              <a:buNone/>
            </a:pPr>
            <a:r>
              <a:rPr lang="sv" sz="1200">
                <a:solidFill>
                  <a:schemeClr val="dk1"/>
                </a:solidFill>
                <a:latin typeface="Times New Roman"/>
                <a:ea typeface="Times New Roman"/>
                <a:cs typeface="Times New Roman"/>
                <a:sym typeface="Times New Roman"/>
              </a:rPr>
              <a:t>S</a:t>
            </a:r>
            <a:endParaRPr sz="1200">
              <a:solidFill>
                <a:schemeClr val="dk1"/>
              </a:solidFill>
              <a:latin typeface="Times New Roman"/>
              <a:ea typeface="Times New Roman"/>
              <a:cs typeface="Times New Roman"/>
              <a:sym typeface="Times New Roman"/>
            </a:endParaRPr>
          </a:p>
        </p:txBody>
      </p:sp>
      <p:pic>
        <p:nvPicPr>
          <p:cNvPr id="147" name="Google Shape;147;p20"/>
          <p:cNvPicPr preferRelativeResize="0"/>
          <p:nvPr/>
        </p:nvPicPr>
        <p:blipFill>
          <a:blip r:embed="rId3">
            <a:alphaModFix/>
          </a:blip>
          <a:stretch>
            <a:fillRect/>
          </a:stretch>
        </p:blipFill>
        <p:spPr>
          <a:xfrm>
            <a:off x="214450" y="242038"/>
            <a:ext cx="3690000" cy="2461230"/>
          </a:xfrm>
          <a:prstGeom prst="rect">
            <a:avLst/>
          </a:prstGeom>
          <a:noFill/>
          <a:ln>
            <a:noFill/>
          </a:ln>
        </p:spPr>
      </p:pic>
      <p:pic>
        <p:nvPicPr>
          <p:cNvPr id="148" name="Google Shape;148;p20"/>
          <p:cNvPicPr preferRelativeResize="0"/>
          <p:nvPr/>
        </p:nvPicPr>
        <p:blipFill>
          <a:blip r:embed="rId4">
            <a:alphaModFix/>
          </a:blip>
          <a:stretch>
            <a:fillRect/>
          </a:stretch>
        </p:blipFill>
        <p:spPr>
          <a:xfrm>
            <a:off x="107225" y="2779217"/>
            <a:ext cx="3904449" cy="2088426"/>
          </a:xfrm>
          <a:prstGeom prst="rect">
            <a:avLst/>
          </a:prstGeom>
          <a:noFill/>
          <a:ln>
            <a:noFill/>
          </a:ln>
        </p:spPr>
      </p:pic>
      <p:sp>
        <p:nvSpPr>
          <p:cNvPr id="149" name="Google Shape;149;p20"/>
          <p:cNvSpPr txBox="1"/>
          <p:nvPr/>
        </p:nvSpPr>
        <p:spPr>
          <a:xfrm rot="10800000" flipH="1">
            <a:off x="-3203675" y="-44400900"/>
            <a:ext cx="320100" cy="4414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a:t>SRETAN BOŽIĆ!</a:t>
            </a:r>
            <a:endParaRPr/>
          </a:p>
          <a:p>
            <a:pPr marL="0" lvl="0" indent="0" algn="l" rtl="0">
              <a:spcBef>
                <a:spcPts val="0"/>
              </a:spcBef>
              <a:spcAft>
                <a:spcPts val="0"/>
              </a:spcAft>
              <a:buNone/>
            </a:pPr>
            <a:r>
              <a:rPr lang="sv"/>
              <a:t>Dan sv. Stjepana</a:t>
            </a:r>
            <a:endParaRPr/>
          </a:p>
          <a:p>
            <a:pPr marL="0" lvl="0" indent="0" algn="l" rtl="0">
              <a:spcBef>
                <a:spcPts val="0"/>
              </a:spcBef>
              <a:spcAft>
                <a:spcPts val="0"/>
              </a:spcAft>
              <a:buNone/>
            </a:pPr>
            <a:r>
              <a:rPr lang="sv"/>
              <a:t>Drugi dan Božića slavi se dan sv. Stjepana Prvomučenika (Štefanje, Stipanje). Tada se mnogi običaji ponavljaju kao i na prvi dan Božića. Ide se na sv. misu, posjećuju se rođaci, prijatelji, kumovi, susjedi. Slave se svetac zaštitnik i imendani.</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p:nvPr/>
        </p:nvSpPr>
        <p:spPr>
          <a:xfrm>
            <a:off x="4209250" y="104525"/>
            <a:ext cx="3690000" cy="4608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5" name="Google Shape;155;p21"/>
          <p:cNvCxnSpPr/>
          <p:nvPr/>
        </p:nvCxnSpPr>
        <p:spPr>
          <a:xfrm>
            <a:off x="4451250" y="2238363"/>
            <a:ext cx="3109800" cy="12300"/>
          </a:xfrm>
          <a:prstGeom prst="straightConnector1">
            <a:avLst/>
          </a:prstGeom>
          <a:noFill/>
          <a:ln w="9525" cap="flat" cmpd="sng">
            <a:solidFill>
              <a:schemeClr val="dk2"/>
            </a:solidFill>
            <a:prstDash val="solid"/>
            <a:round/>
            <a:headEnd type="none" w="med" len="med"/>
            <a:tailEnd type="none" w="med" len="med"/>
          </a:ln>
        </p:spPr>
      </p:cxnSp>
      <p:sp>
        <p:nvSpPr>
          <p:cNvPr id="156" name="Google Shape;156;p21"/>
          <p:cNvSpPr/>
          <p:nvPr/>
        </p:nvSpPr>
        <p:spPr>
          <a:xfrm>
            <a:off x="4342000" y="420450"/>
            <a:ext cx="853800" cy="57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7" name="Google Shape;157;p21"/>
          <p:cNvCxnSpPr/>
          <p:nvPr/>
        </p:nvCxnSpPr>
        <p:spPr>
          <a:xfrm>
            <a:off x="6058925"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158" name="Google Shape;158;p21"/>
          <p:cNvCxnSpPr/>
          <p:nvPr/>
        </p:nvCxnSpPr>
        <p:spPr>
          <a:xfrm>
            <a:off x="6532450"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159" name="Google Shape;159;p21"/>
          <p:cNvCxnSpPr/>
          <p:nvPr/>
        </p:nvCxnSpPr>
        <p:spPr>
          <a:xfrm>
            <a:off x="7005975" y="420450"/>
            <a:ext cx="14400" cy="1541700"/>
          </a:xfrm>
          <a:prstGeom prst="straightConnector1">
            <a:avLst/>
          </a:prstGeom>
          <a:noFill/>
          <a:ln w="9525" cap="flat" cmpd="sng">
            <a:solidFill>
              <a:schemeClr val="dk2"/>
            </a:solidFill>
            <a:prstDash val="solid"/>
            <a:round/>
            <a:headEnd type="none" w="med" len="med"/>
            <a:tailEnd type="none" w="med" len="med"/>
          </a:ln>
        </p:spPr>
      </p:cxnSp>
      <p:sp>
        <p:nvSpPr>
          <p:cNvPr id="160" name="Google Shape;160;p21"/>
          <p:cNvSpPr txBox="1"/>
          <p:nvPr/>
        </p:nvSpPr>
        <p:spPr>
          <a:xfrm>
            <a:off x="4210000" y="2190075"/>
            <a:ext cx="3690000" cy="257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sv" sz="900" b="1">
                <a:solidFill>
                  <a:schemeClr val="dk1"/>
                </a:solidFill>
              </a:rPr>
              <a:t>SRETAN BOŽIĆ!     </a:t>
            </a:r>
            <a:r>
              <a:rPr lang="sv" sz="900">
                <a:solidFill>
                  <a:schemeClr val="dk1"/>
                </a:solidFill>
              </a:rPr>
              <a:t>                                                                                             </a:t>
            </a:r>
            <a:r>
              <a:rPr lang="sv" sz="900" b="1">
                <a:solidFill>
                  <a:schemeClr val="dk1"/>
                </a:solidFill>
              </a:rPr>
              <a:t>Blagoslov domova i obitelji-</a:t>
            </a:r>
            <a:r>
              <a:rPr lang="sv" sz="900">
                <a:solidFill>
                  <a:schemeClr val="dk1"/>
                </a:solidFill>
              </a:rPr>
              <a:t>Na drugi dan Božića započinje blagoslov domova i obitelji. Obično traje do Bogojavljanja, ovisno o broju vjernika u župi. U manjim sredinama, može biti samo jedan dan.Na selu župnik svečano obilazi kućanstva u pratnji ministranata u bijelim haljinama i sakristana, koji ima kadionicu s tamjanom (jedan od darova Sveta tri kralja).</a:t>
            </a:r>
            <a:endParaRPr sz="9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sv" sz="800" b="1">
                <a:solidFill>
                  <a:schemeClr val="dk1"/>
                </a:solidFill>
              </a:rPr>
              <a:t>MERRY CHRISTMAS!</a:t>
            </a:r>
            <a:endParaRPr sz="8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sv" sz="800" b="1">
                <a:solidFill>
                  <a:schemeClr val="dk1"/>
                </a:solidFill>
              </a:rPr>
              <a:t>Blessing of homes and families -</a:t>
            </a:r>
            <a:r>
              <a:rPr lang="sv" sz="800">
                <a:solidFill>
                  <a:schemeClr val="dk1"/>
                </a:solidFill>
              </a:rPr>
              <a:t>On the second day of Christmas, the blessing of homes and families begins. It usually lasts until Epiphany, depending on the number of believers in the parish. In smaller communities, it may only last one day. In the countryside, the parish priest solemnly visits households, accompanied by altar boys in white robes and a sacristan, who holds a censer with incense (one of the gifts of the Epiphany).</a:t>
            </a:r>
            <a:endParaRPr sz="800">
              <a:solidFill>
                <a:schemeClr val="dk1"/>
              </a:solidFill>
            </a:endParaRPr>
          </a:p>
          <a:p>
            <a:pPr marL="0" lvl="0" indent="0" algn="l" rtl="0">
              <a:lnSpc>
                <a:spcPct val="115000"/>
              </a:lnSpc>
              <a:spcBef>
                <a:spcPts val="1200"/>
              </a:spcBef>
              <a:spcAft>
                <a:spcPts val="0"/>
              </a:spcAft>
              <a:buNone/>
            </a:pPr>
            <a:endParaRPr sz="900">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p:txBody>
      </p:sp>
      <p:pic>
        <p:nvPicPr>
          <p:cNvPr id="161" name="Google Shape;161;p21"/>
          <p:cNvPicPr preferRelativeResize="0"/>
          <p:nvPr/>
        </p:nvPicPr>
        <p:blipFill rotWithShape="1">
          <a:blip r:embed="rId3">
            <a:alphaModFix/>
          </a:blip>
          <a:srcRect b="16240"/>
          <a:stretch/>
        </p:blipFill>
        <p:spPr>
          <a:xfrm>
            <a:off x="426738" y="169675"/>
            <a:ext cx="3690000" cy="2517400"/>
          </a:xfrm>
          <a:prstGeom prst="rect">
            <a:avLst/>
          </a:prstGeom>
          <a:solidFill>
            <a:schemeClr val="lt1"/>
          </a:solidFill>
          <a:ln>
            <a:noFill/>
          </a:ln>
        </p:spPr>
      </p:pic>
      <p:pic>
        <p:nvPicPr>
          <p:cNvPr id="162" name="Google Shape;162;p21"/>
          <p:cNvPicPr preferRelativeResize="0"/>
          <p:nvPr/>
        </p:nvPicPr>
        <p:blipFill rotWithShape="1">
          <a:blip r:embed="rId4">
            <a:alphaModFix/>
          </a:blip>
          <a:srcRect b="13367"/>
          <a:stretch/>
        </p:blipFill>
        <p:spPr>
          <a:xfrm>
            <a:off x="606800" y="2807975"/>
            <a:ext cx="3329912" cy="1904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2"/>
          <p:cNvSpPr/>
          <p:nvPr/>
        </p:nvSpPr>
        <p:spPr>
          <a:xfrm>
            <a:off x="4221125" y="67375"/>
            <a:ext cx="3690000" cy="4608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8" name="Google Shape;168;p22"/>
          <p:cNvCxnSpPr/>
          <p:nvPr/>
        </p:nvCxnSpPr>
        <p:spPr>
          <a:xfrm>
            <a:off x="4451250" y="2238363"/>
            <a:ext cx="3109800" cy="12300"/>
          </a:xfrm>
          <a:prstGeom prst="straightConnector1">
            <a:avLst/>
          </a:prstGeom>
          <a:noFill/>
          <a:ln w="9525" cap="flat" cmpd="sng">
            <a:solidFill>
              <a:schemeClr val="dk2"/>
            </a:solidFill>
            <a:prstDash val="solid"/>
            <a:round/>
            <a:headEnd type="none" w="med" len="med"/>
            <a:tailEnd type="none" w="med" len="med"/>
          </a:ln>
        </p:spPr>
      </p:cxnSp>
      <p:sp>
        <p:nvSpPr>
          <p:cNvPr id="169" name="Google Shape;169;p22"/>
          <p:cNvSpPr/>
          <p:nvPr/>
        </p:nvSpPr>
        <p:spPr>
          <a:xfrm>
            <a:off x="4342000" y="420450"/>
            <a:ext cx="853800" cy="57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0" name="Google Shape;170;p22"/>
          <p:cNvCxnSpPr/>
          <p:nvPr/>
        </p:nvCxnSpPr>
        <p:spPr>
          <a:xfrm>
            <a:off x="6058925"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171" name="Google Shape;171;p22"/>
          <p:cNvCxnSpPr/>
          <p:nvPr/>
        </p:nvCxnSpPr>
        <p:spPr>
          <a:xfrm>
            <a:off x="6532450" y="420450"/>
            <a:ext cx="14400" cy="1541700"/>
          </a:xfrm>
          <a:prstGeom prst="straightConnector1">
            <a:avLst/>
          </a:prstGeom>
          <a:noFill/>
          <a:ln w="9525" cap="flat" cmpd="sng">
            <a:solidFill>
              <a:schemeClr val="dk2"/>
            </a:solidFill>
            <a:prstDash val="solid"/>
            <a:round/>
            <a:headEnd type="none" w="med" len="med"/>
            <a:tailEnd type="none" w="med" len="med"/>
          </a:ln>
        </p:spPr>
      </p:cxnSp>
      <p:cxnSp>
        <p:nvCxnSpPr>
          <p:cNvPr id="172" name="Google Shape;172;p22"/>
          <p:cNvCxnSpPr/>
          <p:nvPr/>
        </p:nvCxnSpPr>
        <p:spPr>
          <a:xfrm>
            <a:off x="7005975" y="420450"/>
            <a:ext cx="14400" cy="1541700"/>
          </a:xfrm>
          <a:prstGeom prst="straightConnector1">
            <a:avLst/>
          </a:prstGeom>
          <a:noFill/>
          <a:ln w="9525" cap="flat" cmpd="sng">
            <a:solidFill>
              <a:schemeClr val="dk2"/>
            </a:solidFill>
            <a:prstDash val="solid"/>
            <a:round/>
            <a:headEnd type="none" w="med" len="med"/>
            <a:tailEnd type="none" w="med" len="med"/>
          </a:ln>
        </p:spPr>
      </p:cxnSp>
      <p:sp>
        <p:nvSpPr>
          <p:cNvPr id="173" name="Google Shape;173;p22"/>
          <p:cNvSpPr txBox="1"/>
          <p:nvPr/>
        </p:nvSpPr>
        <p:spPr>
          <a:xfrm>
            <a:off x="4221125" y="2349775"/>
            <a:ext cx="3690000" cy="232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sv" sz="900" b="1">
                <a:solidFill>
                  <a:schemeClr val="dk1"/>
                </a:solidFill>
              </a:rPr>
              <a:t>SRETAN BOŽIĆ!</a:t>
            </a:r>
            <a:endParaRPr sz="900" b="1">
              <a:solidFill>
                <a:schemeClr val="dk1"/>
              </a:solidFill>
            </a:endParaRPr>
          </a:p>
          <a:p>
            <a:pPr marL="0" lvl="0" indent="0" algn="l" rtl="0">
              <a:lnSpc>
                <a:spcPct val="115000"/>
              </a:lnSpc>
              <a:spcBef>
                <a:spcPts val="1200"/>
              </a:spcBef>
              <a:spcAft>
                <a:spcPts val="0"/>
              </a:spcAft>
              <a:buNone/>
            </a:pPr>
            <a:r>
              <a:rPr lang="sv" sz="900" b="1">
                <a:solidFill>
                  <a:schemeClr val="dk1"/>
                </a:solidFill>
              </a:rPr>
              <a:t>Hrvatska božićni doručak-</a:t>
            </a:r>
            <a:r>
              <a:rPr lang="sv" sz="900">
                <a:solidFill>
                  <a:schemeClr val="dk1"/>
                </a:solidFill>
              </a:rPr>
              <a:t>Na samo božićno jutro, ukućani jedni drugima čestitaju Božić. Za obilan i bogat doručak jede se pečenica s hrenom, hladetina, domaće kobasice, kulen, slanina, pršut sa sirom i maslinama.</a:t>
            </a:r>
            <a:endParaRPr sz="900">
              <a:solidFill>
                <a:schemeClr val="dk1"/>
              </a:solidFill>
            </a:endParaRPr>
          </a:p>
          <a:p>
            <a:pPr marL="0" lvl="0" indent="0" algn="l" rtl="0">
              <a:lnSpc>
                <a:spcPct val="115000"/>
              </a:lnSpc>
              <a:spcBef>
                <a:spcPts val="1200"/>
              </a:spcBef>
              <a:spcAft>
                <a:spcPts val="0"/>
              </a:spcAft>
              <a:buNone/>
            </a:pPr>
            <a:r>
              <a:rPr lang="sv" sz="900" b="1">
                <a:solidFill>
                  <a:schemeClr val="dk1"/>
                </a:solidFill>
              </a:rPr>
              <a:t>MERRY CHRISTMAS!</a:t>
            </a:r>
            <a:endParaRPr sz="900" b="1">
              <a:solidFill>
                <a:schemeClr val="dk1"/>
              </a:solidFill>
            </a:endParaRPr>
          </a:p>
          <a:p>
            <a:pPr marL="0" lvl="0" indent="0" algn="l" rtl="0">
              <a:lnSpc>
                <a:spcPct val="115000"/>
              </a:lnSpc>
              <a:spcBef>
                <a:spcPts val="1200"/>
              </a:spcBef>
              <a:spcAft>
                <a:spcPts val="0"/>
              </a:spcAft>
              <a:buNone/>
            </a:pPr>
            <a:r>
              <a:rPr lang="sv" sz="900" b="1">
                <a:solidFill>
                  <a:schemeClr val="dk1"/>
                </a:solidFill>
              </a:rPr>
              <a:t>Croatia Christmas Breakfast</a:t>
            </a:r>
            <a:r>
              <a:rPr lang="sv" sz="900">
                <a:solidFill>
                  <a:schemeClr val="dk1"/>
                </a:solidFill>
              </a:rPr>
              <a:t>-On Christmas morning, family members wish each other a Merry Christmas. For a hearty and rich breakfast, they eat pechenica with horseradish, cold cuts, homemade sausages, kulen, bacon, prosciutto with cheese and olives.</a:t>
            </a:r>
            <a:endParaRPr sz="900">
              <a:solidFill>
                <a:schemeClr val="dk1"/>
              </a:solidFill>
            </a:endParaRPr>
          </a:p>
          <a:p>
            <a:pPr marL="0" lvl="0" indent="0" algn="l" rtl="0">
              <a:lnSpc>
                <a:spcPct val="115000"/>
              </a:lnSpc>
              <a:spcBef>
                <a:spcPts val="1200"/>
              </a:spcBef>
              <a:spcAft>
                <a:spcPts val="0"/>
              </a:spcAft>
              <a:buNone/>
            </a:pPr>
            <a:endParaRPr sz="900">
              <a:solidFill>
                <a:schemeClr val="dk1"/>
              </a:solidFill>
            </a:endParaRPr>
          </a:p>
          <a:p>
            <a:pPr marL="0" lvl="0" indent="0" algn="l" rtl="0">
              <a:lnSpc>
                <a:spcPct val="115000"/>
              </a:lnSpc>
              <a:spcBef>
                <a:spcPts val="1200"/>
              </a:spcBef>
              <a:spcAft>
                <a:spcPts val="0"/>
              </a:spcAft>
              <a:buNone/>
            </a:pPr>
            <a:endParaRPr sz="1200" b="1">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sv" sz="1200" b="1">
                <a:solidFill>
                  <a:schemeClr val="dk1"/>
                </a:solidFill>
                <a:latin typeface="Times New Roman"/>
                <a:ea typeface="Times New Roman"/>
                <a:cs typeface="Times New Roman"/>
                <a:sym typeface="Times New Roman"/>
              </a:rPr>
              <a:t> </a:t>
            </a:r>
            <a:endParaRPr sz="1200" b="1">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Clr>
                <a:schemeClr val="dk1"/>
              </a:buClr>
              <a:buSzPts val="1100"/>
              <a:buFont typeface="Arial"/>
              <a:buNone/>
            </a:pPr>
            <a:endParaRPr sz="1200" b="1">
              <a:solidFill>
                <a:schemeClr val="dk1"/>
              </a:solidFill>
              <a:latin typeface="Times New Roman"/>
              <a:ea typeface="Times New Roman"/>
              <a:cs typeface="Times New Roman"/>
              <a:sym typeface="Times New Roman"/>
            </a:endParaRPr>
          </a:p>
        </p:txBody>
      </p:sp>
      <p:pic>
        <p:nvPicPr>
          <p:cNvPr id="174" name="Google Shape;174;p22"/>
          <p:cNvPicPr preferRelativeResize="0"/>
          <p:nvPr/>
        </p:nvPicPr>
        <p:blipFill>
          <a:blip r:embed="rId3">
            <a:alphaModFix/>
          </a:blip>
          <a:stretch>
            <a:fillRect/>
          </a:stretch>
        </p:blipFill>
        <p:spPr>
          <a:xfrm>
            <a:off x="370200" y="320850"/>
            <a:ext cx="3484386" cy="2102400"/>
          </a:xfrm>
          <a:prstGeom prst="rect">
            <a:avLst/>
          </a:prstGeom>
          <a:noFill/>
          <a:ln>
            <a:noFill/>
          </a:ln>
        </p:spPr>
      </p:pic>
      <p:pic>
        <p:nvPicPr>
          <p:cNvPr id="175" name="Google Shape;175;p22"/>
          <p:cNvPicPr preferRelativeResize="0"/>
          <p:nvPr/>
        </p:nvPicPr>
        <p:blipFill>
          <a:blip r:embed="rId4">
            <a:alphaModFix/>
          </a:blip>
          <a:stretch>
            <a:fillRect/>
          </a:stretch>
        </p:blipFill>
        <p:spPr>
          <a:xfrm>
            <a:off x="370475" y="2840625"/>
            <a:ext cx="3483825" cy="19186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1275</Words>
  <Application>Microsoft Office PowerPoint</Application>
  <PresentationFormat>Prikaz na zaslonu (16:9)</PresentationFormat>
  <Paragraphs>86</Paragraphs>
  <Slides>16</Slides>
  <Notes>16</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16</vt:i4>
      </vt:variant>
    </vt:vector>
  </HeadingPairs>
  <TitlesOfParts>
    <vt:vector size="20" baseType="lpstr">
      <vt:lpstr>Lobster</vt:lpstr>
      <vt:lpstr>Arial</vt:lpstr>
      <vt:lpstr>Times New Roman</vt:lpstr>
      <vt:lpstr>Simple Light</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prezentacija</dc:title>
  <cp:lastModifiedBy>Biljana Jurić</cp:lastModifiedBy>
  <cp:revision>1</cp:revision>
  <dcterms:modified xsi:type="dcterms:W3CDTF">2024-12-16T09:46:02Z</dcterms:modified>
</cp:coreProperties>
</file>