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A8A44D3-2302-42F8-AF95-09E9DEEEC522}">
          <p14:sldIdLst/>
        </p14:section>
        <p14:section name="Untitled Section" id="{195EDB7B-08AD-4CC4-9DF8-29EB366C81C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NUL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85CB65D0-496F-4797-A015-C85839E35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hopping cart with food on it&#10;&#10;AI-generated content may be incorrect.">
            <a:extLst>
              <a:ext uri="{FF2B5EF4-FFF2-40B4-BE49-F238E27FC236}">
                <a16:creationId xmlns:a16="http://schemas.microsoft.com/office/drawing/2014/main" xmlns="" id="{AA1D4241-43E9-F4F8-CC4E-1C622936B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5D2C779-8883-4E5F-A170-0F464918C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FINANCIJSKA PISMENOST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ZENN GEČEK I TIA GEČEK</a:t>
            </a:r>
          </a:p>
          <a:p>
            <a:r>
              <a:rPr lang="en-US" dirty="0">
                <a:solidFill>
                  <a:srgbClr val="FFFFFF"/>
                </a:solidFill>
              </a:rPr>
              <a:t>7.A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D96A694-258D-4418-A83C-B9BA72FD4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showing the growth of the world&#10;&#10;AI-generated content may be incorrect.">
            <a:extLst>
              <a:ext uri="{FF2B5EF4-FFF2-40B4-BE49-F238E27FC236}">
                <a16:creationId xmlns:a16="http://schemas.microsoft.com/office/drawing/2014/main" xmlns="" id="{9F84ACF7-473E-A119-A962-1D278317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47" r="14819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050A0-48C7-0B9E-495E-79A11113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800600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err="1">
                <a:solidFill>
                  <a:srgbClr val="FF0000"/>
                </a:solidFill>
              </a:rPr>
              <a:t>FInANCIJSKA</a:t>
            </a:r>
            <a:r>
              <a:rPr lang="en-US" dirty="0">
                <a:solidFill>
                  <a:srgbClr val="FF0000"/>
                </a:solidFill>
              </a:rPr>
              <a:t> PISMENOST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6F089-7283-5038-12D4-C55A4FA13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221992"/>
            <a:ext cx="4800600" cy="37398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Financijska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pismenost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ključna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vještina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uspješno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upravljanje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osobnim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financijama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donošenje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informiranih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financijskih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odluka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Ona </a:t>
            </a:r>
            <a:r>
              <a:rPr lang="en-US" dirty="0" err="1">
                <a:solidFill>
                  <a:schemeClr val="bg1"/>
                </a:solidFill>
              </a:rPr>
              <a:t>obuhvaća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 err="1">
                <a:solidFill>
                  <a:schemeClr val="bg1"/>
                </a:solidFill>
              </a:rPr>
              <a:t>Razumjevanje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financijskih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koncepata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Vještine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upravljanja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osobnim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financijama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Sposobnost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donošenja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pametnih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financijskih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odluka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45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01223-109D-7F54-F433-2B649F0B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914400"/>
            <a:ext cx="3453844" cy="14630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err="1"/>
              <a:t>Važnost</a:t>
            </a:r>
            <a:r>
              <a:rPr lang="en-US" sz="3100"/>
              <a:t> </a:t>
            </a:r>
            <a:r>
              <a:rPr lang="en-US" sz="3100" err="1"/>
              <a:t>financijske</a:t>
            </a:r>
            <a:r>
              <a:rPr lang="en-US" sz="3100"/>
              <a:t> </a:t>
            </a:r>
            <a:r>
              <a:rPr lang="en-US" sz="3100" err="1"/>
              <a:t>pismenosti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0F38B-F17C-1897-521B-A9059AA64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022" y="1014984"/>
            <a:ext cx="6614593" cy="1362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Izbjegavanje</a:t>
            </a:r>
            <a:r>
              <a:rPr lang="en-US" dirty="0"/>
              <a:t> </a:t>
            </a:r>
            <a:r>
              <a:rPr lang="en-US" err="1"/>
              <a:t>zamki</a:t>
            </a:r>
            <a:r>
              <a:rPr lang="en-US" dirty="0"/>
              <a:t> </a:t>
            </a:r>
            <a:r>
              <a:rPr lang="en-US" err="1"/>
              <a:t>prevelikih</a:t>
            </a:r>
            <a:r>
              <a:rPr lang="en-US" dirty="0"/>
              <a:t> </a:t>
            </a:r>
            <a:r>
              <a:rPr lang="en-US" err="1"/>
              <a:t>cijena</a:t>
            </a:r>
            <a:endParaRPr lang="en-US" dirty="0" err="1"/>
          </a:p>
          <a:p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dirty="0" err="1"/>
              <a:t>prepoznati</a:t>
            </a:r>
            <a:r>
              <a:rPr lang="en-US" dirty="0"/>
              <a:t> </a:t>
            </a: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cijenama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imali</a:t>
            </a:r>
            <a:r>
              <a:rPr lang="en-US" dirty="0"/>
              <a:t>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uštedu</a:t>
            </a:r>
            <a:r>
              <a:rPr lang="en-US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7C10D4C-8DED-200E-3237-3345F3F2A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8F7F80F-9EDD-0EEA-B6D7-E116EBA4FA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9065" y="2497143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holding a bag of money&#10;&#10;AI-generated content may be incorrect.">
            <a:extLst>
              <a:ext uri="{FF2B5EF4-FFF2-40B4-BE49-F238E27FC236}">
                <a16:creationId xmlns:a16="http://schemas.microsoft.com/office/drawing/2014/main" xmlns="" id="{343FE3E1-9C3E-2588-0736-625BEDCE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77" t="17569" r="9300" b="13206"/>
          <a:stretch/>
        </p:blipFill>
        <p:spPr>
          <a:xfrm>
            <a:off x="3860132" y="2927685"/>
            <a:ext cx="8330097" cy="39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96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85CB65D0-496F-4797-A015-C85839E35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gnifying glass over a paper with numbers&#10;&#10;AI-generated content may be incorrect.">
            <a:extLst>
              <a:ext uri="{FF2B5EF4-FFF2-40B4-BE49-F238E27FC236}">
                <a16:creationId xmlns:a16="http://schemas.microsoft.com/office/drawing/2014/main" xmlns="" id="{4AEF94F0-A0C7-D878-F42A-4E2ADD43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5D2C779-8883-4E5F-A170-0F464918C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A05EA-AD98-56A3-5C7C-4F68F328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16" y="2486024"/>
            <a:ext cx="6552504" cy="3353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Istraživački 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E81542-F66C-1DDA-D49D-8BA840E2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err="1">
                <a:solidFill>
                  <a:srgbClr val="FFFFFF"/>
                </a:solidFill>
              </a:rPr>
              <a:t>Usporedba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cijena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potrošačkih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proizvoda</a:t>
            </a:r>
            <a:r>
              <a:rPr lang="en-US" sz="2800" dirty="0">
                <a:solidFill>
                  <a:srgbClr val="FFFFFF"/>
                </a:solidFill>
              </a:rPr>
              <a:t> u </a:t>
            </a:r>
            <a:r>
              <a:rPr lang="en-US" sz="2800" err="1">
                <a:solidFill>
                  <a:srgbClr val="FFFFFF"/>
                </a:solidFill>
              </a:rPr>
              <a:t>najmanje</a:t>
            </a:r>
            <a:r>
              <a:rPr lang="en-US" sz="2800" dirty="0">
                <a:solidFill>
                  <a:srgbClr val="FFFFFF"/>
                </a:solidFill>
              </a:rPr>
              <a:t> 2 </a:t>
            </a:r>
            <a:r>
              <a:rPr lang="en-US" sz="2800" err="1">
                <a:solidFill>
                  <a:srgbClr val="FFFFFF"/>
                </a:solidFill>
              </a:rPr>
              <a:t>trgovine</a:t>
            </a:r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D96A694-258D-4418-A83C-B9BA72FD4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3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carrying a red basket in a store&#10;&#10;AI-generated content may be incorrect.">
            <a:extLst>
              <a:ext uri="{FF2B5EF4-FFF2-40B4-BE49-F238E27FC236}">
                <a16:creationId xmlns:a16="http://schemas.microsoft.com/office/drawing/2014/main" xmlns="" id="{A2F3671A-9AB5-DFB4-0CEE-149CC838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95" b="37827"/>
          <a:stretch/>
        </p:blipFill>
        <p:spPr>
          <a:xfrm>
            <a:off x="20" y="2863970"/>
            <a:ext cx="12191980" cy="3994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9E7AA-3ACE-3920-295A-F1AAA3DD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914400"/>
            <a:ext cx="3453844" cy="1463040"/>
          </a:xfrm>
        </p:spPr>
        <p:txBody>
          <a:bodyPr anchor="t">
            <a:normAutofit/>
          </a:bodyPr>
          <a:lstStyle/>
          <a:p>
            <a:r>
              <a:rPr lang="en-US" dirty="0" err="1"/>
              <a:t>istraživanje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090998-2158-D5D8-05A5-68BFBAD2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022" y="1014984"/>
            <a:ext cx="6614593" cy="1362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Istražili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usporedili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16 </a:t>
            </a:r>
            <a:r>
              <a:rPr lang="en-US" dirty="0" err="1"/>
              <a:t>ćesto</a:t>
            </a:r>
            <a:r>
              <a:rPr lang="en-US" dirty="0"/>
              <a:t> </a:t>
            </a:r>
            <a:r>
              <a:rPr lang="en-US" dirty="0" err="1"/>
              <a:t>korištenih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kućanstvu</a:t>
            </a:r>
            <a:r>
              <a:rPr lang="en-US" dirty="0"/>
              <a:t> i to u </a:t>
            </a:r>
            <a:r>
              <a:rPr lang="en-US" dirty="0" err="1"/>
              <a:t>trgovinama</a:t>
            </a:r>
            <a:r>
              <a:rPr lang="en-US" dirty="0"/>
              <a:t> LIDL I KONZUM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C10D4C-8DED-200E-3237-3345F3F2A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8F7F80F-9EDD-0EEA-B6D7-E116EBA4FA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9065" y="2497143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xmlns="" id="{FFAD2315-632A-55DC-A092-9FE6B770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83" y="4180472"/>
            <a:ext cx="2246898" cy="2246898"/>
          </a:xfrm>
          <a:prstGeom prst="rect">
            <a:avLst/>
          </a:prstGeom>
        </p:spPr>
      </p:pic>
      <p:pic>
        <p:nvPicPr>
          <p:cNvPr id="6" name="Picture 5" descr="A red square with a white letter k and a green square&#10;&#10;AI-generated content may be incorrect.">
            <a:extLst>
              <a:ext uri="{FF2B5EF4-FFF2-40B4-BE49-F238E27FC236}">
                <a16:creationId xmlns:a16="http://schemas.microsoft.com/office/drawing/2014/main" xmlns="" id="{B4FB9EE9-7A50-1101-BD4F-ACB512B8A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099" y="4409573"/>
            <a:ext cx="1798722" cy="1798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6BB6B4-FAD6-FE27-35D6-E98527168248}"/>
              </a:ext>
            </a:extLst>
          </p:cNvPr>
          <p:cNvSpPr txBox="1"/>
          <p:nvPr/>
        </p:nvSpPr>
        <p:spPr>
          <a:xfrm>
            <a:off x="5927558" y="4764505"/>
            <a:ext cx="12994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FFFFFF"/>
                </a:solidFill>
                <a:latin typeface="Calibri"/>
              </a:rPr>
              <a:t>%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41180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E1481-2D15-A094-7799-E1791406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9" y="1177348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err="1">
                <a:solidFill>
                  <a:schemeClr val="bg1"/>
                </a:solidFill>
              </a:rPr>
              <a:t>usporedba</a:t>
            </a:r>
            <a:endParaRPr lang="en-US" sz="42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B09790-7BD9-07BD-B8F9-6DD75E3C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280" y="4754942"/>
            <a:ext cx="3259785" cy="92571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err="1">
                <a:solidFill>
                  <a:schemeClr val="bg1"/>
                </a:solidFill>
              </a:rPr>
              <a:t>Korišten</a:t>
            </a:r>
            <a:r>
              <a:rPr lang="en-US" sz="2800" dirty="0">
                <a:solidFill>
                  <a:schemeClr val="bg1"/>
                </a:solidFill>
              </a:rPr>
              <a:t> je program MICROSOFT EXCEL za </a:t>
            </a:r>
            <a:r>
              <a:rPr lang="en-US" sz="2800" err="1">
                <a:solidFill>
                  <a:schemeClr val="bg1"/>
                </a:solidFill>
              </a:rPr>
              <a:t>usporedbu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podataka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7CC41EB-2D81-4303-9171-6401B388B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xmlns="" id="{DA84CD7E-5813-907F-B775-EB8F1274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0" t="22363" r="52611" b="7595"/>
          <a:stretch/>
        </p:blipFill>
        <p:spPr>
          <a:xfrm>
            <a:off x="800582" y="1022431"/>
            <a:ext cx="5449764" cy="48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4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Content Placeholder 3" descr="A graph with numbers and text&#10;&#10;AI-generated content may be incorrect.">
            <a:extLst>
              <a:ext uri="{FF2B5EF4-FFF2-40B4-BE49-F238E27FC236}">
                <a16:creationId xmlns:a16="http://schemas.microsoft.com/office/drawing/2014/main" xmlns="" id="{84C17A85-EEC7-F702-0886-0B97D788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99" r="-2" b="-2"/>
          <a:stretch/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AF303-3B11-6D59-3504-805C10F2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GRAFIČKI PRIKAZ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4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shopping bag full of food&#10;&#10;AI-generated content may be incorrect.">
            <a:extLst>
              <a:ext uri="{FF2B5EF4-FFF2-40B4-BE49-F238E27FC236}">
                <a16:creationId xmlns:a16="http://schemas.microsoft.com/office/drawing/2014/main" xmlns="" id="{DE604759-5036-5F0A-A479-10CB0900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73" r="24891"/>
          <a:stretch/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BC85E-4B57-5A31-B415-BE18D817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n-US" dirty="0" err="1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D2C54-E772-9269-F529-379B0DB9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dirty="0" err="1"/>
              <a:t>Zaključno</a:t>
            </a:r>
            <a:r>
              <a:rPr lang="en-US" sz="1700" dirty="0"/>
              <a:t>, </a:t>
            </a:r>
            <a:r>
              <a:rPr lang="en-US" sz="1700" dirty="0" err="1"/>
              <a:t>financijska</a:t>
            </a:r>
            <a:r>
              <a:rPr lang="en-US" sz="1700" dirty="0"/>
              <a:t> </a:t>
            </a:r>
            <a:r>
              <a:rPr lang="en-US" sz="1700" dirty="0" err="1"/>
              <a:t>pismenost</a:t>
            </a:r>
            <a:r>
              <a:rPr lang="en-US" sz="1700" dirty="0"/>
              <a:t> 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pažljivo</a:t>
            </a:r>
            <a:r>
              <a:rPr lang="en-US" sz="1700" dirty="0"/>
              <a:t> </a:t>
            </a:r>
            <a:r>
              <a:rPr lang="en-US" sz="1700" dirty="0" err="1"/>
              <a:t>uspoređivanje</a:t>
            </a:r>
            <a:r>
              <a:rPr lang="en-US" sz="1700" dirty="0"/>
              <a:t> </a:t>
            </a:r>
            <a:r>
              <a:rPr lang="en-US" sz="1700" dirty="0" err="1"/>
              <a:t>cijena</a:t>
            </a:r>
            <a:r>
              <a:rPr lang="en-US" sz="1700" dirty="0"/>
              <a:t> </a:t>
            </a:r>
            <a:r>
              <a:rPr lang="en-US" sz="1700" dirty="0" err="1"/>
              <a:t>mogu</a:t>
            </a:r>
            <a:r>
              <a:rPr lang="en-US" sz="1700" dirty="0"/>
              <a:t> </a:t>
            </a:r>
            <a:r>
              <a:rPr lang="en-US" sz="1700" dirty="0" err="1"/>
              <a:t>značajno</a:t>
            </a:r>
            <a:r>
              <a:rPr lang="en-US" sz="1700" dirty="0"/>
              <a:t> </a:t>
            </a:r>
            <a:r>
              <a:rPr lang="en-US" sz="1700" dirty="0" err="1"/>
              <a:t>doprinjeti</a:t>
            </a:r>
            <a:r>
              <a:rPr lang="en-US" sz="1700" dirty="0"/>
              <a:t> </a:t>
            </a:r>
            <a:r>
              <a:rPr lang="en-US" sz="1700" dirty="0" err="1"/>
              <a:t>boljoj</a:t>
            </a:r>
            <a:r>
              <a:rPr lang="en-US" sz="1700" dirty="0"/>
              <a:t> </a:t>
            </a:r>
            <a:r>
              <a:rPr lang="en-US" sz="1700" dirty="0" err="1"/>
              <a:t>kontroli</a:t>
            </a:r>
            <a:r>
              <a:rPr lang="en-US" sz="1700" dirty="0"/>
              <a:t> </a:t>
            </a:r>
            <a:r>
              <a:rPr lang="en-US" sz="1700" dirty="0" err="1"/>
              <a:t>osobnih</a:t>
            </a:r>
            <a:r>
              <a:rPr lang="en-US" sz="1700" dirty="0"/>
              <a:t> </a:t>
            </a:r>
            <a:r>
              <a:rPr lang="en-US" sz="1700" dirty="0" err="1"/>
              <a:t>financija</a:t>
            </a:r>
            <a:r>
              <a:rPr lang="en-US" sz="1700" dirty="0"/>
              <a:t> I </a:t>
            </a:r>
            <a:r>
              <a:rPr lang="en-US" sz="1700" dirty="0" err="1"/>
              <a:t>uštedama</a:t>
            </a:r>
            <a:r>
              <a:rPr lang="en-US" sz="1700" dirty="0"/>
              <a:t> u </a:t>
            </a:r>
            <a:r>
              <a:rPr lang="en-US" sz="1700" dirty="0" err="1"/>
              <a:t>kućnom</a:t>
            </a:r>
            <a:r>
              <a:rPr lang="en-US" sz="1700" dirty="0"/>
              <a:t> </a:t>
            </a:r>
            <a:r>
              <a:rPr lang="en-US" sz="1700" dirty="0" err="1"/>
              <a:t>budžetu</a:t>
            </a: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dirty="0" err="1"/>
              <a:t>Ukupna</a:t>
            </a:r>
            <a:r>
              <a:rPr lang="en-US" sz="1700" dirty="0"/>
              <a:t> </a:t>
            </a:r>
            <a:r>
              <a:rPr lang="en-US" sz="1700" dirty="0" err="1"/>
              <a:t>cijena</a:t>
            </a:r>
            <a:r>
              <a:rPr lang="en-US" sz="1700" dirty="0"/>
              <a:t> u </a:t>
            </a:r>
            <a:r>
              <a:rPr lang="en-US" sz="1700" dirty="0" err="1"/>
              <a:t>Konzumu</a:t>
            </a:r>
            <a:r>
              <a:rPr lang="en-US" sz="1700" dirty="0"/>
              <a:t> </a:t>
            </a:r>
            <a:r>
              <a:rPr lang="en-US" sz="1700" dirty="0" err="1"/>
              <a:t>bila</a:t>
            </a:r>
            <a:r>
              <a:rPr lang="en-US" sz="1700" dirty="0"/>
              <a:t> je 78.93 €</a:t>
            </a:r>
          </a:p>
          <a:p>
            <a:pPr>
              <a:lnSpc>
                <a:spcPct val="100000"/>
              </a:lnSpc>
            </a:pPr>
            <a:r>
              <a:rPr lang="en-US" sz="1700" dirty="0" err="1"/>
              <a:t>Ukupna</a:t>
            </a:r>
            <a:r>
              <a:rPr lang="en-US" sz="1700" dirty="0"/>
              <a:t> </a:t>
            </a:r>
            <a:r>
              <a:rPr lang="en-US" sz="1700" dirty="0" err="1"/>
              <a:t>cijena</a:t>
            </a:r>
            <a:r>
              <a:rPr lang="en-US" sz="1700" dirty="0"/>
              <a:t> u </a:t>
            </a:r>
            <a:r>
              <a:rPr lang="en-US" sz="1700" dirty="0" err="1"/>
              <a:t>Lidlu</a:t>
            </a:r>
            <a:r>
              <a:rPr lang="en-US" sz="1700" dirty="0"/>
              <a:t> </a:t>
            </a:r>
            <a:r>
              <a:rPr lang="en-US" sz="1700" dirty="0" err="1"/>
              <a:t>bila</a:t>
            </a:r>
            <a:r>
              <a:rPr lang="en-US" sz="1700" dirty="0"/>
              <a:t> je 53.29 €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Kada to </a:t>
            </a:r>
            <a:r>
              <a:rPr lang="en-US" sz="1700" dirty="0" err="1"/>
              <a:t>oduzmemo</a:t>
            </a:r>
            <a:r>
              <a:rPr lang="en-US" sz="1700" dirty="0"/>
              <a:t> </a:t>
            </a:r>
            <a:r>
              <a:rPr lang="en-US" sz="1700" dirty="0" err="1"/>
              <a:t>ukupna</a:t>
            </a:r>
            <a:r>
              <a:rPr lang="en-US" sz="1700" dirty="0"/>
              <a:t> </a:t>
            </a:r>
            <a:r>
              <a:rPr lang="en-US" sz="1700" dirty="0" err="1"/>
              <a:t>ušteda</a:t>
            </a:r>
            <a:r>
              <a:rPr lang="en-US" sz="1700" dirty="0"/>
              <a:t> je 25.64 €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S </a:t>
            </a:r>
            <a:r>
              <a:rPr lang="en-US" sz="1700"/>
              <a:t>ušteđenim</a:t>
            </a:r>
            <a:r>
              <a:rPr lang="en-US" sz="1700" dirty="0"/>
              <a:t> </a:t>
            </a:r>
            <a:r>
              <a:rPr lang="en-US" sz="1700" dirty="0" err="1"/>
              <a:t>novcima</a:t>
            </a:r>
            <a:r>
              <a:rPr lang="en-US" sz="1700" dirty="0"/>
              <a:t> </a:t>
            </a:r>
            <a:r>
              <a:rPr lang="en-US" sz="1700" dirty="0" err="1"/>
              <a:t>možemo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kupiti</a:t>
            </a:r>
            <a:r>
              <a:rPr lang="en-US" sz="1700" dirty="0"/>
              <a:t> 3 </a:t>
            </a:r>
            <a:r>
              <a:rPr lang="en-US" sz="1700" dirty="0" err="1"/>
              <a:t>kebaba</a:t>
            </a:r>
            <a:r>
              <a:rPr lang="en-US" sz="1700" dirty="0"/>
              <a:t> za 21 € I </a:t>
            </a:r>
            <a:r>
              <a:rPr lang="en-US" sz="1700" dirty="0" err="1"/>
              <a:t>ostaje</a:t>
            </a:r>
            <a:r>
              <a:rPr lang="en-US" sz="1700" dirty="0"/>
              <a:t> </a:t>
            </a:r>
            <a:r>
              <a:rPr lang="en-US" sz="1700" dirty="0" err="1"/>
              <a:t>nam</a:t>
            </a:r>
            <a:r>
              <a:rPr lang="en-US" sz="1700" dirty="0"/>
              <a:t> </a:t>
            </a:r>
            <a:r>
              <a:rPr lang="en-US" sz="1700" dirty="0" err="1"/>
              <a:t>još</a:t>
            </a:r>
            <a:r>
              <a:rPr lang="en-US" sz="1700" dirty="0"/>
              <a:t> za Fantu I Coca </a:t>
            </a:r>
            <a:r>
              <a:rPr lang="en-US" sz="1700" dirty="0" err="1"/>
              <a:t>Colu</a:t>
            </a:r>
            <a:r>
              <a:rPr lang="en-US" sz="17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 err="1"/>
              <a:t>Provedenim</a:t>
            </a:r>
            <a:r>
              <a:rPr lang="en-US" sz="1700" dirty="0"/>
              <a:t> </a:t>
            </a:r>
            <a:r>
              <a:rPr lang="en-US" sz="1700" dirty="0" err="1"/>
              <a:t>istrazivanjem</a:t>
            </a:r>
            <a:r>
              <a:rPr lang="en-US" sz="1700" dirty="0"/>
              <a:t> </a:t>
            </a:r>
            <a:r>
              <a:rPr lang="en-US" sz="1700" dirty="0" err="1"/>
              <a:t>zaključili</a:t>
            </a:r>
            <a:r>
              <a:rPr lang="en-US" sz="1700" dirty="0"/>
              <a:t> </a:t>
            </a:r>
            <a:r>
              <a:rPr lang="en-US" sz="1700" dirty="0" err="1"/>
              <a:t>smo</a:t>
            </a:r>
            <a:r>
              <a:rPr lang="en-US" sz="1700" dirty="0"/>
              <a:t> da je </a:t>
            </a:r>
            <a:r>
              <a:rPr lang="en-US" sz="1700" dirty="0" err="1"/>
              <a:t>povoljnije</a:t>
            </a:r>
            <a:r>
              <a:rPr lang="en-US" sz="1700" dirty="0"/>
              <a:t> </a:t>
            </a:r>
            <a:r>
              <a:rPr lang="en-US" sz="1700" dirty="0" err="1"/>
              <a:t>kupovati</a:t>
            </a:r>
            <a:r>
              <a:rPr lang="en-US" sz="1700" dirty="0"/>
              <a:t> u </a:t>
            </a:r>
            <a:r>
              <a:rPr lang="en-US" sz="1700" dirty="0" err="1"/>
              <a:t>Lidlu</a:t>
            </a:r>
            <a:endParaRPr lang="en-US" sz="1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2B951FD-94F7-E138-3EC2-A66A551D9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6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0E797-69F0-88E5-E558-E76C4C4A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Hvala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paznji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7" name="Content Placeholder 6" descr="Two tortillas with meat and vegetables&#10;&#10;AI-generated content may be incorrect.">
            <a:extLst>
              <a:ext uri="{FF2B5EF4-FFF2-40B4-BE49-F238E27FC236}">
                <a16:creationId xmlns:a16="http://schemas.microsoft.com/office/drawing/2014/main" xmlns="" id="{4F776451-FB92-77FF-7553-683347E27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">
            <a:off x="1802124" y="2397164"/>
            <a:ext cx="4249115" cy="3739896"/>
          </a:xfrm>
        </p:spPr>
      </p:pic>
      <p:pic>
        <p:nvPicPr>
          <p:cNvPr id="8" name="Picture 7" descr="A close up of food&#10;&#10;AI-generated content may be incorrect.">
            <a:extLst>
              <a:ext uri="{FF2B5EF4-FFF2-40B4-BE49-F238E27FC236}">
                <a16:creationId xmlns:a16="http://schemas.microsoft.com/office/drawing/2014/main" xmlns="" id="{DE33D27C-124F-B583-77CF-8D926A9BE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36" y="2933317"/>
            <a:ext cx="3453744" cy="3426263"/>
          </a:xfrm>
          <a:prstGeom prst="rect">
            <a:avLst/>
          </a:prstGeom>
        </p:spPr>
      </p:pic>
      <p:pic>
        <p:nvPicPr>
          <p:cNvPr id="9" name="Picture 8" descr="A close up of a bottle&#10;&#10;AI-generated content may be incorrect.">
            <a:extLst>
              <a:ext uri="{FF2B5EF4-FFF2-40B4-BE49-F238E27FC236}">
                <a16:creationId xmlns:a16="http://schemas.microsoft.com/office/drawing/2014/main" xmlns="" id="{BFF872DC-29BE-AEC6-6562-DCC8093CA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367" y="2645103"/>
            <a:ext cx="996784" cy="3520966"/>
          </a:xfrm>
          <a:prstGeom prst="rect">
            <a:avLst/>
          </a:prstGeom>
        </p:spPr>
      </p:pic>
      <p:pic>
        <p:nvPicPr>
          <p:cNvPr id="10" name="Picture 9" descr="A can of soda with a logo on it&#10;&#10;AI-generated content may be incorrect.">
            <a:extLst>
              <a:ext uri="{FF2B5EF4-FFF2-40B4-BE49-F238E27FC236}">
                <a16:creationId xmlns:a16="http://schemas.microsoft.com/office/drawing/2014/main" xmlns="" id="{F3312F34-26FA-4B93-6276-DF313561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138" y="3722413"/>
            <a:ext cx="2487449" cy="24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89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Prilagođeno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ChronicleVTI</vt:lpstr>
      <vt:lpstr>FINANCIJSKA PISMENOST</vt:lpstr>
      <vt:lpstr>FInANCIJSKA PISMENOST</vt:lpstr>
      <vt:lpstr>Važnost financijske pismenosti</vt:lpstr>
      <vt:lpstr>Istraživački zadatak</vt:lpstr>
      <vt:lpstr>istraživanje</vt:lpstr>
      <vt:lpstr>usporedba</vt:lpstr>
      <vt:lpstr>GRAFIČKI PRIKAZ</vt:lpstr>
      <vt:lpstr>zaključak</vt:lpstr>
      <vt:lpstr>Hvala na paznji!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FINANCIJSKA PISMENOST</dc:title>
  <dc:creator>OS Donja Voca</dc:creator>
  <cp:lastModifiedBy>OS Donja Voca</cp:lastModifiedBy>
  <cp:revision>1</cp:revision>
  <dcterms:modified xsi:type="dcterms:W3CDTF">2025-03-03T07:30:55Z</dcterms:modified>
</cp:coreProperties>
</file>