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8287B3-A2E0-792F-D5BE-1CF9B8020F73}" v="854" dt="2025-02-26T09:49:42.184"/>
    <p1510:client id="{6E90FFE9-8301-2447-7248-DEC3C4F2B286}" v="255" dt="2025-02-26T10:13:10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0120-CDFC-48DE-A6EA-6DEEDD0E436A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95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5BA7-0A17-4D30-9B66-E29324151C73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48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BB1B-D40A-4DB9-B3DE-BAAE675B83CD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5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9FAAF-C467-4C93-8ECD-39AF5A14D498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60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E480-B2BA-4553-A144-61E7F75833ED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24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682A-6B53-4B08-AE4D-4C5E659103CC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25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F0F6-BEBB-4894-ABB2-75C5CBE0DDB9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79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9E5F-17D9-4A30-9DA3-64E46A6DF111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56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C5F0-3BC3-4718-BCCA-24B5655EC864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79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8BD81-465B-40F2-9A54-9DF3B12AF598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9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9A8D794-C670-4569-93D9-0FF8B35AA7A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3CEF-64EF-4C43-9530-8E9CBFD2CAD1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62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B70A3DFD-A535-46B2-84C1-61DC8B16A904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573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480">
          <p15:clr>
            <a:srgbClr val="F26B43"/>
          </p15:clr>
        </p15:guide>
        <p15:guide id="2" pos="3840">
          <p15:clr>
            <a:srgbClr val="F26B43"/>
          </p15:clr>
        </p15:guide>
        <p15:guide id="3" pos="7200">
          <p15:clr>
            <a:srgbClr val="F26B43"/>
          </p15:clr>
        </p15:guide>
        <p15:guide id="4" pos="6720">
          <p15:clr>
            <a:srgbClr val="F26B43"/>
          </p15:clr>
        </p15:guide>
        <p15:guide id="16" pos="480">
          <p15:clr>
            <a:srgbClr val="F26B43"/>
          </p15:clr>
        </p15:guide>
        <p15:guide id="23" orient="horz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ipso.hr/" TargetMode="External"/><Relationship Id="rId2" Type="http://schemas.openxmlformats.org/officeDocument/2006/relationships/hyperlink" Target="https://nanoreview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s://www.gsmarena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2EEFED2-4242-A308-B179-E218D978AA2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7130" r="-1" b="-1"/>
          <a:stretch/>
        </p:blipFill>
        <p:spPr>
          <a:xfrm>
            <a:off x="20" y="10"/>
            <a:ext cx="6931132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7528" y="1032764"/>
            <a:ext cx="4308672" cy="3224045"/>
          </a:xfrm>
        </p:spPr>
        <p:txBody>
          <a:bodyPr anchor="b">
            <a:normAutofit fontScale="90000"/>
          </a:bodyPr>
          <a:lstStyle/>
          <a:p>
            <a:r>
              <a:rPr lang="en-US" sz="5800" dirty="0" err="1"/>
              <a:t>Ponuda</a:t>
            </a:r>
            <a:r>
              <a:rPr lang="en-US" sz="5800" dirty="0"/>
              <a:t> I </a:t>
            </a:r>
            <a:r>
              <a:rPr lang="en-US" sz="5800" dirty="0" err="1"/>
              <a:t>Potražnja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35756" y="5046281"/>
            <a:ext cx="4308672" cy="1172408"/>
          </a:xfrm>
        </p:spPr>
        <p:txBody>
          <a:bodyPr anchor="t">
            <a:normAutofit/>
          </a:bodyPr>
          <a:lstStyle/>
          <a:p>
            <a:r>
              <a:rPr lang="en-US" dirty="0" err="1"/>
              <a:t>Kristijan</a:t>
            </a:r>
            <a:r>
              <a:rPr lang="en-US" dirty="0"/>
              <a:t> </a:t>
            </a:r>
            <a:r>
              <a:rPr lang="hr-HR" dirty="0" err="1"/>
              <a:t>K</a:t>
            </a:r>
            <a:r>
              <a:rPr lang="en-US" dirty="0" err="1" smtClean="0"/>
              <a:t>anjir</a:t>
            </a:r>
            <a:endParaRPr lang="en-US" dirty="0"/>
          </a:p>
          <a:p>
            <a:r>
              <a:rPr lang="en-US" dirty="0"/>
              <a:t>7.a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93FC8A-9832-A863-45AD-2C5FFEAB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Projekta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9B2388-4E77-2775-89A9-A3530D692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je da se </a:t>
            </a:r>
            <a:r>
              <a:rPr lang="en-US" dirty="0" err="1"/>
              <a:t>naučimo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Ponuda</a:t>
            </a:r>
            <a:r>
              <a:rPr lang="en-US" dirty="0"/>
              <a:t> I </a:t>
            </a:r>
            <a:r>
              <a:rPr lang="en-US" dirty="0" err="1"/>
              <a:t>potražnja</a:t>
            </a:r>
            <a:r>
              <a:rPr lang="en-US" dirty="0"/>
              <a:t> I da </a:t>
            </a:r>
            <a:r>
              <a:rPr lang="en-US" dirty="0" err="1"/>
              <a:t>tražimo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bolju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za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novce</a:t>
            </a:r>
          </a:p>
        </p:txBody>
      </p:sp>
    </p:spTree>
    <p:extLst>
      <p:ext uri="{BB962C8B-B14F-4D97-AF65-F5344CB8AC3E}">
        <p14:creationId xmlns:p14="http://schemas.microsoft.com/office/powerpoint/2010/main" val="936884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9CC91A-9E97-4441-628B-A786C9B2C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1318" y="-828136"/>
            <a:ext cx="3155912" cy="59407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DDB971-B630-8033-A149-D1DC5D64C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95" y="146189"/>
            <a:ext cx="3932287" cy="60442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800" b="1" dirty="0"/>
              <a:t>SAMSUNG A25 5G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C29BECC-15A7-D177-3099-43974A7062F4}"/>
              </a:ext>
            </a:extLst>
          </p:cNvPr>
          <p:cNvSpPr txBox="1"/>
          <p:nvPr/>
        </p:nvSpPr>
        <p:spPr>
          <a:xfrm>
            <a:off x="8204896" y="283952"/>
            <a:ext cx="351559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HONOR MAGIC 6 LITE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11F2A34-FBFC-6843-D823-E977AFEE7A66}"/>
              </a:ext>
            </a:extLst>
          </p:cNvPr>
          <p:cNvSpPr txBox="1"/>
          <p:nvPr/>
        </p:nvSpPr>
        <p:spPr>
          <a:xfrm>
            <a:off x="4402291" y="284445"/>
            <a:ext cx="302347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HUAWEI NOVA 12i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51CF26F-D632-3286-31DF-030FE3BB9B89}"/>
              </a:ext>
            </a:extLst>
          </p:cNvPr>
          <p:cNvSpPr txBox="1"/>
          <p:nvPr/>
        </p:nvSpPr>
        <p:spPr>
          <a:xfrm>
            <a:off x="368736" y="1018818"/>
            <a:ext cx="4510360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/>
              <a:t>DISPLAY-Super amoled,120Hz</a:t>
            </a:r>
          </a:p>
          <a:p>
            <a:r>
              <a:rPr lang="en-US" sz="2800" b="1" dirty="0"/>
              <a:t>OS-Android 14</a:t>
            </a:r>
          </a:p>
          <a:p>
            <a:r>
              <a:rPr lang="en-US" sz="2800" b="1" dirty="0"/>
              <a:t>KAMERA-50MP</a:t>
            </a:r>
          </a:p>
          <a:p>
            <a:r>
              <a:rPr lang="en-US" sz="2800" b="1" dirty="0"/>
              <a:t>RAM-8GB</a:t>
            </a:r>
          </a:p>
          <a:p>
            <a:r>
              <a:rPr lang="en-US" sz="2800" b="1" dirty="0"/>
              <a:t>BATERIJA-5000mAh</a:t>
            </a:r>
          </a:p>
          <a:p>
            <a:r>
              <a:rPr lang="en-US" sz="2800" b="1" dirty="0"/>
              <a:t>CPU-</a:t>
            </a:r>
            <a:r>
              <a:rPr lang="en-US" sz="2800" b="1" dirty="0" err="1"/>
              <a:t>Exynos</a:t>
            </a:r>
            <a:r>
              <a:rPr lang="en-US" sz="2800" b="1" dirty="0"/>
              <a:t> 1280</a:t>
            </a:r>
          </a:p>
          <a:p>
            <a:r>
              <a:rPr lang="en-US" sz="2800" b="1" dirty="0" smtClean="0"/>
              <a:t>MEMORIJA-128GB</a:t>
            </a:r>
            <a:endParaRPr lang="hr-HR" sz="2800" b="1" dirty="0" smtClean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F806239-AFE2-69CE-ED16-18CDEC4E26DF}"/>
              </a:ext>
            </a:extLst>
          </p:cNvPr>
          <p:cNvSpPr txBox="1"/>
          <p:nvPr/>
        </p:nvSpPr>
        <p:spPr>
          <a:xfrm>
            <a:off x="4050469" y="1023893"/>
            <a:ext cx="4249212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/>
              <a:t>DISPLAY-amoled,120Hz</a:t>
            </a:r>
            <a:endParaRPr lang="en-US" sz="2800" dirty="0"/>
          </a:p>
          <a:p>
            <a:r>
              <a:rPr lang="en-US" sz="2800" b="1" dirty="0"/>
              <a:t>OS-EMUI 14</a:t>
            </a:r>
            <a:endParaRPr lang="en-US" sz="2800" dirty="0"/>
          </a:p>
          <a:p>
            <a:r>
              <a:rPr lang="en-US" sz="2800" b="1" dirty="0"/>
              <a:t>KAMERA-108MP</a:t>
            </a:r>
            <a:endParaRPr lang="en-US" sz="2800" dirty="0"/>
          </a:p>
          <a:p>
            <a:r>
              <a:rPr lang="en-US" sz="2800" b="1" dirty="0"/>
              <a:t>RAM-8GB</a:t>
            </a:r>
            <a:endParaRPr lang="en-US" sz="2800" dirty="0"/>
          </a:p>
          <a:p>
            <a:r>
              <a:rPr lang="en-US" sz="2800" b="1" dirty="0"/>
              <a:t>BATERIJA-5000mAh</a:t>
            </a:r>
            <a:endParaRPr lang="en-US" sz="2800" dirty="0"/>
          </a:p>
          <a:p>
            <a:r>
              <a:rPr lang="en-US" sz="2800" b="1" dirty="0"/>
              <a:t>CPU-Snapdragon 680</a:t>
            </a:r>
          </a:p>
          <a:p>
            <a:pPr algn="l"/>
            <a:r>
              <a:rPr lang="en-US" sz="2800" b="1" dirty="0"/>
              <a:t>MEMORIJA-¸128GB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D07DDD6-D874-C087-1993-EF9B5B0095AC}"/>
              </a:ext>
            </a:extLst>
          </p:cNvPr>
          <p:cNvSpPr txBox="1"/>
          <p:nvPr/>
        </p:nvSpPr>
        <p:spPr>
          <a:xfrm>
            <a:off x="8016363" y="1023893"/>
            <a:ext cx="3897954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/>
              <a:t>DISPLAY-amoled,120Hz</a:t>
            </a:r>
            <a:endParaRPr lang="en-US" sz="2800" dirty="0"/>
          </a:p>
          <a:p>
            <a:r>
              <a:rPr lang="en-US" sz="2800" b="1" dirty="0"/>
              <a:t>OS-Android 14</a:t>
            </a:r>
            <a:endParaRPr lang="en-US" sz="2800" dirty="0"/>
          </a:p>
          <a:p>
            <a:r>
              <a:rPr lang="en-US" sz="2800" b="1" dirty="0"/>
              <a:t>KAMERA-108MP</a:t>
            </a:r>
            <a:endParaRPr lang="en-US" sz="2800" dirty="0"/>
          </a:p>
          <a:p>
            <a:r>
              <a:rPr lang="en-US" sz="2800" b="1" dirty="0"/>
              <a:t>RAM-8GB</a:t>
            </a:r>
            <a:endParaRPr lang="en-US" sz="2800" dirty="0"/>
          </a:p>
          <a:p>
            <a:r>
              <a:rPr lang="en-US" sz="2800" b="1" dirty="0"/>
              <a:t>BATERIJA-6600mAh</a:t>
            </a:r>
            <a:endParaRPr lang="en-US" sz="2800" dirty="0"/>
          </a:p>
          <a:p>
            <a:r>
              <a:rPr lang="en-US" sz="2800" b="1" dirty="0"/>
              <a:t>CPU-Snapdragon  gen 1</a:t>
            </a:r>
          </a:p>
          <a:p>
            <a:pPr algn="l"/>
            <a:r>
              <a:rPr lang="en-US" sz="2800" b="1" dirty="0"/>
              <a:t>MEMORIJA-256GB</a:t>
            </a:r>
            <a:endParaRPr lang="en-US" dirty="0"/>
          </a:p>
        </p:txBody>
      </p:sp>
      <p:pic>
        <p:nvPicPr>
          <p:cNvPr id="10" name="Picture 9" descr="A cell phone with a picture of a circle&#10;&#10;AI-generated content may be incorrect.">
            <a:extLst>
              <a:ext uri="{FF2B5EF4-FFF2-40B4-BE49-F238E27FC236}">
                <a16:creationId xmlns="" xmlns:a16="http://schemas.microsoft.com/office/drawing/2014/main" id="{E3A6D982-F3D4-3D4B-505C-F4B4F1A84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614" y="4297287"/>
            <a:ext cx="1682150" cy="2292469"/>
          </a:xfrm>
          <a:prstGeom prst="rect">
            <a:avLst/>
          </a:prstGeom>
        </p:spPr>
      </p:pic>
      <p:pic>
        <p:nvPicPr>
          <p:cNvPr id="11" name="Picture 10" descr="A cell phone with a screen&#10;&#10;AI-generated content may be incorrect.">
            <a:extLst>
              <a:ext uri="{FF2B5EF4-FFF2-40B4-BE49-F238E27FC236}">
                <a16:creationId xmlns="" xmlns:a16="http://schemas.microsoft.com/office/drawing/2014/main" id="{B4D08259-6E4E-52D5-786D-6520628E3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886" y="4654062"/>
            <a:ext cx="1466314" cy="1935694"/>
          </a:xfrm>
          <a:prstGeom prst="rect">
            <a:avLst/>
          </a:prstGeom>
        </p:spPr>
      </p:pic>
      <p:pic>
        <p:nvPicPr>
          <p:cNvPr id="12" name="Picture 11" descr="A cell phone with a blue and green design&#10;&#10;AI-generated content may be incorrect.">
            <a:extLst>
              <a:ext uri="{FF2B5EF4-FFF2-40B4-BE49-F238E27FC236}">
                <a16:creationId xmlns="" xmlns:a16="http://schemas.microsoft.com/office/drawing/2014/main" id="{274BC1FF-710B-DB05-77EA-0751418848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4809" y="4913028"/>
            <a:ext cx="1249099" cy="159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21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B53FD41-0F18-805A-71C8-3429D8940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B4EEC-ABD1-16EB-ADB8-FBB83BB9B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1318" y="-828136"/>
            <a:ext cx="3155912" cy="59407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C4E3E0-95A1-4721-27A5-988B60380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95" y="146189"/>
            <a:ext cx="3932287" cy="60442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800" b="1" dirty="0"/>
              <a:t>SAMSUNG A25 5G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CF9EBB-9B74-747F-152C-8D5231357BCF}"/>
              </a:ext>
            </a:extLst>
          </p:cNvPr>
          <p:cNvSpPr txBox="1"/>
          <p:nvPr/>
        </p:nvSpPr>
        <p:spPr>
          <a:xfrm>
            <a:off x="8204896" y="283952"/>
            <a:ext cx="351559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HONOR MAGIC 6 LITE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293E162-4891-4776-4797-A90B2BF0F918}"/>
              </a:ext>
            </a:extLst>
          </p:cNvPr>
          <p:cNvSpPr txBox="1"/>
          <p:nvPr/>
        </p:nvSpPr>
        <p:spPr>
          <a:xfrm>
            <a:off x="4402291" y="284445"/>
            <a:ext cx="302347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HUAWEI NOVA 12i</a:t>
            </a:r>
          </a:p>
        </p:txBody>
      </p:sp>
      <p:pic>
        <p:nvPicPr>
          <p:cNvPr id="10" name="Picture 9" descr="A cell phone with a picture of a circle&#10;&#10;AI-generated content may be incorrect.">
            <a:extLst>
              <a:ext uri="{FF2B5EF4-FFF2-40B4-BE49-F238E27FC236}">
                <a16:creationId xmlns="" xmlns:a16="http://schemas.microsoft.com/office/drawing/2014/main" id="{8580CA9C-C84E-40F9-12A0-8A90D1C2A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614" y="4297287"/>
            <a:ext cx="1682150" cy="2292469"/>
          </a:xfrm>
          <a:prstGeom prst="rect">
            <a:avLst/>
          </a:prstGeom>
        </p:spPr>
      </p:pic>
      <p:pic>
        <p:nvPicPr>
          <p:cNvPr id="11" name="Picture 10" descr="A cell phone with a screen&#10;&#10;AI-generated content may be incorrect.">
            <a:extLst>
              <a:ext uri="{FF2B5EF4-FFF2-40B4-BE49-F238E27FC236}">
                <a16:creationId xmlns="" xmlns:a16="http://schemas.microsoft.com/office/drawing/2014/main" id="{9E5DEB02-F910-F8A5-D0F9-037B2B024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143" y="4286011"/>
            <a:ext cx="1854679" cy="2436244"/>
          </a:xfrm>
          <a:prstGeom prst="rect">
            <a:avLst/>
          </a:prstGeom>
        </p:spPr>
      </p:pic>
      <p:pic>
        <p:nvPicPr>
          <p:cNvPr id="13" name="Picture 12" descr="A logo of a company&#10;&#10;AI-generated content may be incorrect.">
            <a:extLst>
              <a:ext uri="{FF2B5EF4-FFF2-40B4-BE49-F238E27FC236}">
                <a16:creationId xmlns="" xmlns:a16="http://schemas.microsoft.com/office/drawing/2014/main" id="{D8B0861F-B479-C2C4-C0DD-344ADE2B75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338" y="886061"/>
            <a:ext cx="1322717" cy="42197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24B0898-D385-864A-1D35-287C06D0E485}"/>
              </a:ext>
            </a:extLst>
          </p:cNvPr>
          <p:cNvSpPr txBox="1"/>
          <p:nvPr/>
        </p:nvSpPr>
        <p:spPr>
          <a:xfrm>
            <a:off x="1060823" y="1462543"/>
            <a:ext cx="12700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295 EURA</a:t>
            </a:r>
          </a:p>
        </p:txBody>
      </p:sp>
      <p:pic>
        <p:nvPicPr>
          <p:cNvPr id="15" name="Picture 14" descr="A logo of a company&#10;&#10;AI-generated content may be incorrect.">
            <a:extLst>
              <a:ext uri="{FF2B5EF4-FFF2-40B4-BE49-F238E27FC236}">
                <a16:creationId xmlns="" xmlns:a16="http://schemas.microsoft.com/office/drawing/2014/main" id="{AE04242E-8271-C4E3-60D5-5678860B8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7753" y="886060"/>
            <a:ext cx="1322717" cy="42197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65A533E-8605-CB59-0559-62ADDC89FD57}"/>
              </a:ext>
            </a:extLst>
          </p:cNvPr>
          <p:cNvSpPr txBox="1"/>
          <p:nvPr/>
        </p:nvSpPr>
        <p:spPr>
          <a:xfrm>
            <a:off x="5125387" y="1407289"/>
            <a:ext cx="122517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319 EURA</a:t>
            </a:r>
          </a:p>
        </p:txBody>
      </p:sp>
      <p:pic>
        <p:nvPicPr>
          <p:cNvPr id="17" name="Picture 16" descr="A logo of a company&#10;&#10;AI-generated content may be incorrect.">
            <a:extLst>
              <a:ext uri="{FF2B5EF4-FFF2-40B4-BE49-F238E27FC236}">
                <a16:creationId xmlns="" xmlns:a16="http://schemas.microsoft.com/office/drawing/2014/main" id="{A87C77D2-B398-5019-445B-0C6DC9B37B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0319" y="886061"/>
            <a:ext cx="1322717" cy="421976"/>
          </a:xfrm>
          <a:prstGeom prst="rect">
            <a:avLst/>
          </a:prstGeom>
        </p:spPr>
      </p:pic>
      <p:pic>
        <p:nvPicPr>
          <p:cNvPr id="18" name="Picture 17" descr="A cell phone with a blue and green design&#10;&#10;AI-generated content may be incorrect.">
            <a:extLst>
              <a:ext uri="{FF2B5EF4-FFF2-40B4-BE49-F238E27FC236}">
                <a16:creationId xmlns="" xmlns:a16="http://schemas.microsoft.com/office/drawing/2014/main" id="{31FED724-0F23-B026-DA46-46BC528936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2857" y="4415971"/>
            <a:ext cx="1682150" cy="216307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BBEB96C-7543-E070-693C-1A9883E01139}"/>
              </a:ext>
            </a:extLst>
          </p:cNvPr>
          <p:cNvSpPr txBox="1"/>
          <p:nvPr/>
        </p:nvSpPr>
        <p:spPr>
          <a:xfrm>
            <a:off x="9293411" y="1406726"/>
            <a:ext cx="150060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249 EURA</a:t>
            </a:r>
          </a:p>
        </p:txBody>
      </p:sp>
    </p:spTree>
    <p:extLst>
      <p:ext uri="{BB962C8B-B14F-4D97-AF65-F5344CB8AC3E}">
        <p14:creationId xmlns:p14="http://schemas.microsoft.com/office/powerpoint/2010/main" val="64183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25DA45D-CAD7-248C-BB8A-458A028B4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407EDB-692A-5285-9DB2-7089FF28A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1318" y="-828136"/>
            <a:ext cx="3155912" cy="59407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556DEE-F286-456C-2DB3-C1F63B4CE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95" y="146189"/>
            <a:ext cx="3932287" cy="60442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800" b="1" dirty="0"/>
              <a:t>SAMSUNG A25 5G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C8433F5-B29C-1500-0F48-712A4CD7208A}"/>
              </a:ext>
            </a:extLst>
          </p:cNvPr>
          <p:cNvSpPr txBox="1"/>
          <p:nvPr/>
        </p:nvSpPr>
        <p:spPr>
          <a:xfrm>
            <a:off x="8204896" y="283952"/>
            <a:ext cx="351559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HONOR MAGIC 6 LITE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FC2D0B1-4ED3-9988-E487-AD4C220077F0}"/>
              </a:ext>
            </a:extLst>
          </p:cNvPr>
          <p:cNvSpPr txBox="1"/>
          <p:nvPr/>
        </p:nvSpPr>
        <p:spPr>
          <a:xfrm>
            <a:off x="4402291" y="284445"/>
            <a:ext cx="302347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HUAWEI NOVA 12i</a:t>
            </a:r>
          </a:p>
        </p:txBody>
      </p:sp>
      <p:pic>
        <p:nvPicPr>
          <p:cNvPr id="6" name="Picture 5" descr="A cell phone with a screen&#10;&#10;AI-generated content may be incorrect.">
            <a:extLst>
              <a:ext uri="{FF2B5EF4-FFF2-40B4-BE49-F238E27FC236}">
                <a16:creationId xmlns="" xmlns:a16="http://schemas.microsoft.com/office/drawing/2014/main" id="{4FC76E02-1174-2D0E-DCED-EEF1B7EC6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10" y="1154053"/>
            <a:ext cx="1980840" cy="3097781"/>
          </a:xfrm>
          <a:prstGeom prst="rect">
            <a:avLst/>
          </a:prstGeom>
        </p:spPr>
      </p:pic>
      <p:pic>
        <p:nvPicPr>
          <p:cNvPr id="7" name="Picture 6" descr="A cell phone with a blue and green design&#10;&#10;AI-generated content may be incorrect.">
            <a:extLst>
              <a:ext uri="{FF2B5EF4-FFF2-40B4-BE49-F238E27FC236}">
                <a16:creationId xmlns="" xmlns:a16="http://schemas.microsoft.com/office/drawing/2014/main" id="{00B8D520-8D15-CB86-036A-39F52BB14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8840" y="1034360"/>
            <a:ext cx="1962509" cy="3222146"/>
          </a:xfrm>
          <a:prstGeom prst="rect">
            <a:avLst/>
          </a:prstGeom>
        </p:spPr>
      </p:pic>
      <p:pic>
        <p:nvPicPr>
          <p:cNvPr id="8" name="Picture 7" descr="A cell phone with a blue and green design&#10;&#10;AI-generated content may be incorrect.">
            <a:extLst>
              <a:ext uri="{FF2B5EF4-FFF2-40B4-BE49-F238E27FC236}">
                <a16:creationId xmlns="" xmlns:a16="http://schemas.microsoft.com/office/drawing/2014/main" id="{A0C75FDB-58C7-2DE9-9FFD-2AF805DC25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9624" y="1153874"/>
            <a:ext cx="1756373" cy="309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77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499B1B-98E5-15BF-A17F-6024DF66F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AA92A4-4892-ED77-AA37-D8ED1EA3D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 err="1"/>
              <a:t>Ponuda</a:t>
            </a:r>
            <a:r>
              <a:rPr lang="en-US" sz="2400" b="1" dirty="0"/>
              <a:t> I </a:t>
            </a:r>
            <a:r>
              <a:rPr lang="en-US" sz="2400" b="1" dirty="0" err="1"/>
              <a:t>potražnja</a:t>
            </a:r>
            <a:r>
              <a:rPr lang="en-US" sz="2400" b="1" dirty="0"/>
              <a:t> </a:t>
            </a:r>
            <a:r>
              <a:rPr lang="en-US" sz="2400" b="1" dirty="0" err="1"/>
              <a:t>oblikuju</a:t>
            </a:r>
            <a:r>
              <a:rPr lang="en-US" sz="2400" b="1" dirty="0"/>
              <a:t> </a:t>
            </a:r>
            <a:r>
              <a:rPr lang="en-US" sz="2400" b="1" dirty="0" err="1"/>
              <a:t>cijene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tržište</a:t>
            </a:r>
            <a:r>
              <a:rPr lang="en-US" sz="2400" b="1" dirty="0"/>
              <a:t>. Na </a:t>
            </a:r>
            <a:r>
              <a:rPr lang="en-US" sz="2400" b="1" dirty="0" err="1"/>
              <a:t>potražnju</a:t>
            </a:r>
            <a:r>
              <a:rPr lang="en-US" sz="2400" b="1" dirty="0"/>
              <a:t> </a:t>
            </a:r>
            <a:r>
              <a:rPr lang="en-US" sz="2400" b="1" dirty="0" err="1"/>
              <a:t>utječu</a:t>
            </a:r>
            <a:r>
              <a:rPr lang="en-US" sz="2400" b="1" dirty="0"/>
              <a:t> </a:t>
            </a:r>
            <a:r>
              <a:rPr lang="en-US" sz="2400" b="1" dirty="0" err="1"/>
              <a:t>cijene</a:t>
            </a:r>
            <a:r>
              <a:rPr lang="en-US" sz="2400" b="1" dirty="0"/>
              <a:t>, </a:t>
            </a:r>
            <a:r>
              <a:rPr lang="en-US" sz="2400" b="1" dirty="0" err="1"/>
              <a:t>zamjene</a:t>
            </a:r>
            <a:r>
              <a:rPr lang="en-US" sz="2400" b="1" dirty="0"/>
              <a:t>, </a:t>
            </a:r>
            <a:r>
              <a:rPr lang="en-US" sz="2400" b="1" dirty="0" err="1"/>
              <a:t>očekivanja</a:t>
            </a:r>
            <a:r>
              <a:rPr lang="en-US" sz="2400" b="1" dirty="0"/>
              <a:t> I </a:t>
            </a:r>
            <a:r>
              <a:rPr lang="en-US" sz="2400" b="1" dirty="0" err="1"/>
              <a:t>reklame</a:t>
            </a:r>
            <a:r>
              <a:rPr lang="en-US" sz="2400" b="1" dirty="0"/>
              <a:t>. </a:t>
            </a:r>
            <a:r>
              <a:rPr lang="en-US" sz="2400" b="1" dirty="0" err="1"/>
              <a:t>Razumijevanje</a:t>
            </a:r>
            <a:r>
              <a:rPr lang="en-US" sz="2400" b="1" dirty="0"/>
              <a:t> </a:t>
            </a:r>
            <a:r>
              <a:rPr lang="en-US" sz="2400" b="1" dirty="0" err="1"/>
              <a:t>ovih</a:t>
            </a:r>
            <a:r>
              <a:rPr lang="en-US" sz="2400" b="1" dirty="0"/>
              <a:t> </a:t>
            </a:r>
            <a:r>
              <a:rPr lang="en-US" sz="2400" b="1" dirty="0" err="1"/>
              <a:t>faktora</a:t>
            </a:r>
            <a:r>
              <a:rPr lang="en-US" sz="2400" b="1" dirty="0"/>
              <a:t> </a:t>
            </a:r>
            <a:r>
              <a:rPr lang="en-US" sz="2400" b="1" dirty="0" err="1"/>
              <a:t>pomaže</a:t>
            </a:r>
            <a:r>
              <a:rPr lang="en-US" sz="2400" b="1" dirty="0"/>
              <a:t> u </a:t>
            </a:r>
            <a:r>
              <a:rPr lang="en-US" sz="2400" b="1" dirty="0" err="1"/>
              <a:t>donošenju</a:t>
            </a:r>
            <a:r>
              <a:rPr lang="en-US" sz="2400" b="1" dirty="0"/>
              <a:t> </a:t>
            </a:r>
            <a:r>
              <a:rPr lang="en-US" sz="2400" b="1" dirty="0" err="1"/>
              <a:t>boljih</a:t>
            </a:r>
            <a:r>
              <a:rPr lang="en-US" sz="2400" b="1" dirty="0"/>
              <a:t> </a:t>
            </a:r>
            <a:r>
              <a:rPr lang="en-US" sz="2400" b="1" dirty="0" err="1"/>
              <a:t>odluka</a:t>
            </a:r>
            <a:r>
              <a:rPr lang="en-US" sz="2400" b="1" dirty="0"/>
              <a:t> u </a:t>
            </a:r>
            <a:r>
              <a:rPr lang="en-US" sz="2400" b="1" dirty="0" err="1" smtClean="0"/>
              <a:t>kupovini</a:t>
            </a:r>
            <a:r>
              <a:rPr lang="hr-HR" sz="2400" b="1" dirty="0" smtClean="0"/>
              <a:t>.</a:t>
            </a:r>
          </a:p>
          <a:p>
            <a:r>
              <a:rPr lang="hr-HR" sz="2400" b="1" dirty="0" smtClean="0"/>
              <a:t>Pri kupovini mobitela važno je uskladiti tehničke karakteristike mobitela s našim </a:t>
            </a:r>
            <a:r>
              <a:rPr lang="hr-HR" sz="2400" b="1" dirty="0" err="1" smtClean="0"/>
              <a:t>potrebama.Ne</a:t>
            </a:r>
            <a:r>
              <a:rPr lang="hr-HR" sz="2400" b="1" dirty="0" smtClean="0"/>
              <a:t> trebamo kupovati mobitel zbog marke jer su vrlo često nepoznate marke jednako dobre u odnosu </a:t>
            </a:r>
            <a:r>
              <a:rPr lang="hr-HR" sz="2400" b="1" smtClean="0"/>
              <a:t>na reklamirane.</a:t>
            </a:r>
            <a:endParaRPr lang="en-US" sz="24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6E13A3-B8E7-1A93-9F9D-478BD507E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0913-2A4A-4C3F-8789-E3146568C6DA}" type="datetime1">
              <a:t>2/26/2025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A200FA-ADAD-6A8A-5642-D4C60BCFD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784056-8B24-8BAA-BDBD-AE48C2C73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76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E34094-E48C-1D9A-7661-57C3CE91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HVALA NA PAŽNJI!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340096-8AF4-CEEA-D525-B4A90060E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Source:</a:t>
            </a:r>
            <a:r>
              <a:rPr lang="en-US" dirty="0">
                <a:ea typeface="+mn-lt"/>
                <a:cs typeface="+mn-lt"/>
                <a:hlinkClick r:id="rId2"/>
              </a:rPr>
              <a:t>NanoReview – tech comparison and ratings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>
                <a:ea typeface="+mn-lt"/>
                <a:cs typeface="+mn-lt"/>
                <a:hlinkClick r:id="rId3"/>
              </a:rPr>
              <a:t>Elipso - Kućanski aparati, LCD TV, Bijela Tehnika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>
                <a:ea typeface="+mn-lt"/>
                <a:cs typeface="+mn-lt"/>
                <a:hlinkClick r:id="rId4"/>
              </a:rPr>
              <a:t>GSMArena.com - mobile phone reviews, news, specifications and more...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D903AB9-F300-4C4F-B900-1CA788C3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E93D-07DA-4681-9E81-262A6CCFA5B3}" type="datetime1">
              <a:t>2/26/2025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98CDCD8-E6CC-02EF-E2DB-0AFDA0F73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45B180-33C0-D975-A441-DC425AA9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7</a:t>
            </a:fld>
            <a:endParaRPr lang="en-US" dirty="0"/>
          </a:p>
        </p:txBody>
      </p:sp>
      <p:pic>
        <p:nvPicPr>
          <p:cNvPr id="7" name="Picture 6" descr="Peter Griffin helps feed African children in need : r/hellaflyai">
            <a:extLst>
              <a:ext uri="{FF2B5EF4-FFF2-40B4-BE49-F238E27FC236}">
                <a16:creationId xmlns="" xmlns:a16="http://schemas.microsoft.com/office/drawing/2014/main" id="{A190FF23-FAEF-6872-3D0A-91D5D006CC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10" y="35371"/>
            <a:ext cx="129396" cy="11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rtalVTI">
  <a:themeElements>
    <a:clrScheme name="PortalVTI">
      <a:dk1>
        <a:sysClr val="windowText" lastClr="000000"/>
      </a:dk1>
      <a:lt1>
        <a:sysClr val="window" lastClr="FFFFFF"/>
      </a:lt1>
      <a:dk2>
        <a:srgbClr val="051618"/>
      </a:dk2>
      <a:lt2>
        <a:srgbClr val="E8E8DF"/>
      </a:lt2>
      <a:accent1>
        <a:srgbClr val="2D714C"/>
      </a:accent1>
      <a:accent2>
        <a:srgbClr val="1F7985"/>
      </a:accent2>
      <a:accent3>
        <a:srgbClr val="0D6756"/>
      </a:accent3>
      <a:accent4>
        <a:srgbClr val="40945E"/>
      </a:accent4>
      <a:accent5>
        <a:srgbClr val="389896"/>
      </a:accent5>
      <a:accent6>
        <a:srgbClr val="64924A"/>
      </a:accent6>
      <a:hlink>
        <a:srgbClr val="1F855C"/>
      </a:hlink>
      <a:folHlink>
        <a:srgbClr val="227390"/>
      </a:folHlink>
    </a:clrScheme>
    <a:fontScheme name="PortalVTI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Portal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ortalVTI" id="{E3A4BB4D-5227-4A6D-99D3-DBAB0FE4C68F}" vid="{BE515EFD-5A7A-4BFE-BE06-A21DB8499C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194</Words>
  <Application>Microsoft Office PowerPoint</Application>
  <PresentationFormat>Prilagođeno</PresentationFormat>
  <Paragraphs>54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PortalVTI</vt:lpstr>
      <vt:lpstr>Ponuda I Potražnja</vt:lpstr>
      <vt:lpstr>Cilj Projekta</vt:lpstr>
      <vt:lpstr> </vt:lpstr>
      <vt:lpstr> </vt:lpstr>
      <vt:lpstr> </vt:lpstr>
      <vt:lpstr>ZAKLJUČAK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Ponuda I Potražnja</dc:title>
  <dc:creator/>
  <cp:lastModifiedBy>OS Donja Voca</cp:lastModifiedBy>
  <cp:revision>243</cp:revision>
  <dcterms:created xsi:type="dcterms:W3CDTF">2025-02-26T09:15:47Z</dcterms:created>
  <dcterms:modified xsi:type="dcterms:W3CDTF">2025-03-07T08:13:14Z</dcterms:modified>
</cp:coreProperties>
</file>