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Open Sans" panose="020B0606030504020204" pitchFamily="34" charset="0"/>
      <p:regular r:id="rId14"/>
    </p:embeddedFont>
    <p:embeddedFont>
      <p:font typeface="Open Sans Bold" panose="020B0806030504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455" y="5159829"/>
            <a:ext cx="6131068" cy="5277828"/>
          </a:xfrm>
          <a:custGeom>
            <a:avLst/>
            <a:gdLst/>
            <a:ahLst/>
            <a:cxnLst/>
            <a:rect l="l" t="t" r="r" b="b"/>
            <a:pathLst>
              <a:path w="6131068" h="5277828">
                <a:moveTo>
                  <a:pt x="0" y="0"/>
                </a:moveTo>
                <a:lnTo>
                  <a:pt x="6131068" y="0"/>
                </a:lnTo>
                <a:lnTo>
                  <a:pt x="6131068" y="5277828"/>
                </a:lnTo>
                <a:lnTo>
                  <a:pt x="0" y="5277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Freeform 3"/>
          <p:cNvSpPr/>
          <p:nvPr/>
        </p:nvSpPr>
        <p:spPr>
          <a:xfrm>
            <a:off x="13436885" y="5143500"/>
            <a:ext cx="4359116" cy="5143500"/>
          </a:xfrm>
          <a:custGeom>
            <a:avLst/>
            <a:gdLst/>
            <a:ahLst/>
            <a:cxnLst/>
            <a:rect l="l" t="t" r="r" b="b"/>
            <a:pathLst>
              <a:path w="4359116" h="5143500">
                <a:moveTo>
                  <a:pt x="0" y="0"/>
                </a:moveTo>
                <a:lnTo>
                  <a:pt x="4359117" y="0"/>
                </a:lnTo>
                <a:lnTo>
                  <a:pt x="4359117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grpSp>
        <p:nvGrpSpPr>
          <p:cNvPr id="4" name="Group 4"/>
          <p:cNvGrpSpPr/>
          <p:nvPr/>
        </p:nvGrpSpPr>
        <p:grpSpPr>
          <a:xfrm>
            <a:off x="4710190" y="2551062"/>
            <a:ext cx="11596610" cy="2910967"/>
            <a:chOff x="0" y="-171449"/>
            <a:chExt cx="12355512" cy="3881290"/>
          </a:xfrm>
        </p:grpSpPr>
        <p:sp>
          <p:nvSpPr>
            <p:cNvPr id="5" name="TextBox 5"/>
            <p:cNvSpPr txBox="1"/>
            <p:nvPr/>
          </p:nvSpPr>
          <p:spPr>
            <a:xfrm>
              <a:off x="0" y="-171449"/>
              <a:ext cx="12355512" cy="20315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880"/>
                </a:lnSpc>
              </a:pPr>
              <a:r>
                <a:rPr lang="en-US" sz="9200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Novac</a:t>
              </a:r>
              <a:r>
                <a:rPr lang="en-US" sz="92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9200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</a:t>
              </a:r>
              <a:r>
                <a:rPr lang="en-US" sz="92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9200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inflacija</a:t>
              </a:r>
              <a:endParaRPr lang="en-US" sz="9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558798"/>
              <a:ext cx="12355512" cy="11510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Karla Belščak, 7.a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95521" y="2300146"/>
            <a:ext cx="7223943" cy="5105260"/>
          </a:xfrm>
          <a:custGeom>
            <a:avLst/>
            <a:gdLst/>
            <a:ahLst/>
            <a:cxnLst/>
            <a:rect l="l" t="t" r="r" b="b"/>
            <a:pathLst>
              <a:path w="7223943" h="5105260">
                <a:moveTo>
                  <a:pt x="0" y="0"/>
                </a:moveTo>
                <a:lnTo>
                  <a:pt x="7223943" y="0"/>
                </a:lnTo>
                <a:lnTo>
                  <a:pt x="7223943" y="5105261"/>
                </a:lnTo>
                <a:lnTo>
                  <a:pt x="0" y="5105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593" t="-53836" r="-24641" b="-43181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TextBox 3"/>
          <p:cNvSpPr txBox="1"/>
          <p:nvPr/>
        </p:nvSpPr>
        <p:spPr>
          <a:xfrm>
            <a:off x="1028700" y="766245"/>
            <a:ext cx="8835271" cy="5740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6" lvl="1" indent="-431798" algn="l">
              <a:lnSpc>
                <a:spcPts val="8799"/>
              </a:lnSpc>
              <a:buFont typeface="Arial"/>
              <a:buChar char="•"/>
            </a:pPr>
            <a:r>
              <a:rPr lang="en-US" sz="39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Croissant maslac</a:t>
            </a:r>
          </a:p>
          <a:p>
            <a:pPr marL="734059" lvl="1" indent="-367030" algn="l">
              <a:lnSpc>
                <a:spcPts val="747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Stara cijena: 0,43 €</a:t>
            </a:r>
          </a:p>
          <a:p>
            <a:pPr marL="734059" lvl="1" indent="-367030" algn="l">
              <a:lnSpc>
                <a:spcPts val="747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Nova cijena: 0,47 €</a:t>
            </a:r>
          </a:p>
          <a:p>
            <a:pPr marL="734059" lvl="1" indent="-367030" algn="l">
              <a:lnSpc>
                <a:spcPts val="747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Razlika: 0,47 € - 0,43 € = 0,04 €</a:t>
            </a:r>
          </a:p>
          <a:p>
            <a:pPr marL="734059" lvl="1" indent="-367030" algn="l">
              <a:lnSpc>
                <a:spcPts val="747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Računanje inflacije: 0,04 € / 0,43 € = 0,09</a:t>
            </a:r>
          </a:p>
          <a:p>
            <a:pPr algn="l">
              <a:lnSpc>
                <a:spcPts val="747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753338" y="5882994"/>
            <a:ext cx="3144203" cy="2720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7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0,09 x 100= </a:t>
            </a: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9 %</a:t>
            </a:r>
          </a:p>
          <a:p>
            <a:pPr algn="l">
              <a:lnSpc>
                <a:spcPts val="7479"/>
              </a:lnSpc>
            </a:pPr>
            <a:endParaRPr lang="en-US" sz="33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7479"/>
              </a:lnSpc>
            </a:pPr>
            <a:endParaRPr lang="en-US" sz="33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63971" y="2158165"/>
            <a:ext cx="7960894" cy="5970671"/>
          </a:xfrm>
          <a:custGeom>
            <a:avLst/>
            <a:gdLst/>
            <a:ahLst/>
            <a:cxnLst/>
            <a:rect l="l" t="t" r="r" b="b"/>
            <a:pathLst>
              <a:path w="7960894" h="5970671">
                <a:moveTo>
                  <a:pt x="0" y="0"/>
                </a:moveTo>
                <a:lnTo>
                  <a:pt x="7960895" y="0"/>
                </a:lnTo>
                <a:lnTo>
                  <a:pt x="7960895" y="5970670"/>
                </a:lnTo>
                <a:lnTo>
                  <a:pt x="0" y="59706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TextBox 3"/>
          <p:cNvSpPr txBox="1"/>
          <p:nvPr/>
        </p:nvSpPr>
        <p:spPr>
          <a:xfrm>
            <a:off x="1028700" y="766245"/>
            <a:ext cx="8835271" cy="5740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6" lvl="1" indent="-431798" algn="l">
              <a:lnSpc>
                <a:spcPts val="8799"/>
              </a:lnSpc>
              <a:buFont typeface="Arial"/>
              <a:buChar char="•"/>
            </a:pPr>
            <a:r>
              <a:rPr lang="en-US" sz="39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Hrana za mačke</a:t>
            </a:r>
          </a:p>
          <a:p>
            <a:pPr marL="734059" lvl="1" indent="-367030" algn="l">
              <a:lnSpc>
                <a:spcPts val="747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Stara cijena: 0,79 €</a:t>
            </a:r>
          </a:p>
          <a:p>
            <a:pPr marL="734059" lvl="1" indent="-367030" algn="l">
              <a:lnSpc>
                <a:spcPts val="747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Nova cijena: 0,89 €</a:t>
            </a:r>
          </a:p>
          <a:p>
            <a:pPr marL="734059" lvl="1" indent="-367030" algn="l">
              <a:lnSpc>
                <a:spcPts val="747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Razlika: 0,89 € - 0,79 € = 0,10 €</a:t>
            </a:r>
          </a:p>
          <a:p>
            <a:pPr marL="734059" lvl="1" indent="-367030" algn="l">
              <a:lnSpc>
                <a:spcPts val="747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Računanje inflacije: 0,10 € / 0,79 € = 0,13</a:t>
            </a:r>
          </a:p>
          <a:p>
            <a:pPr algn="l">
              <a:lnSpc>
                <a:spcPts val="747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753338" y="5882994"/>
            <a:ext cx="3390662" cy="2720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7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0,13 x 100= </a:t>
            </a: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13 %</a:t>
            </a:r>
          </a:p>
          <a:p>
            <a:pPr algn="l">
              <a:lnSpc>
                <a:spcPts val="7479"/>
              </a:lnSpc>
            </a:pPr>
            <a:endParaRPr lang="en-US" sz="33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7479"/>
              </a:lnSpc>
            </a:pPr>
            <a:endParaRPr lang="en-US" sz="33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96610" y="6149480"/>
            <a:ext cx="3744455" cy="4137520"/>
          </a:xfrm>
          <a:custGeom>
            <a:avLst/>
            <a:gdLst/>
            <a:ahLst/>
            <a:cxnLst/>
            <a:rect l="l" t="t" r="r" b="b"/>
            <a:pathLst>
              <a:path w="3744455" h="4137520">
                <a:moveTo>
                  <a:pt x="0" y="0"/>
                </a:moveTo>
                <a:lnTo>
                  <a:pt x="3744455" y="0"/>
                </a:lnTo>
                <a:lnTo>
                  <a:pt x="3744455" y="4137520"/>
                </a:lnTo>
                <a:lnTo>
                  <a:pt x="0" y="41375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TextBox 3"/>
          <p:cNvSpPr txBox="1"/>
          <p:nvPr/>
        </p:nvSpPr>
        <p:spPr>
          <a:xfrm>
            <a:off x="817662" y="537527"/>
            <a:ext cx="368224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ZAKLJUČAK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874142"/>
            <a:ext cx="16192500" cy="4207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92174" lvl="1" indent="-496087" algn="l">
              <a:lnSpc>
                <a:spcPts val="11488"/>
              </a:lnSpc>
              <a:buFont typeface="Arial"/>
              <a:buChar char="•"/>
            </a:pPr>
            <a:r>
              <a:rPr lang="en-US" sz="459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Svim</a:t>
            </a:r>
            <a:r>
              <a:rPr lang="en-US" sz="459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59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odabranim</a:t>
            </a:r>
            <a:r>
              <a:rPr lang="en-US" sz="459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59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proizvodima</a:t>
            </a:r>
            <a:r>
              <a:rPr lang="en-US" sz="459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59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cijena</a:t>
            </a:r>
            <a:r>
              <a:rPr lang="en-US" sz="459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je </a:t>
            </a:r>
            <a:r>
              <a:rPr lang="en-US" sz="459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rasla</a:t>
            </a:r>
            <a:endParaRPr lang="en-US" sz="4595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92174" lvl="1" indent="-496087" algn="l">
              <a:lnSpc>
                <a:spcPts val="11488"/>
              </a:lnSpc>
              <a:buFont typeface="Arial"/>
              <a:buChar char="•"/>
            </a:pPr>
            <a:r>
              <a:rPr lang="en-US" sz="459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Rast </a:t>
            </a:r>
            <a:r>
              <a:rPr lang="en-US" sz="459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cijena</a:t>
            </a:r>
            <a:r>
              <a:rPr lang="en-US" sz="459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od 5% do 25%</a:t>
            </a:r>
          </a:p>
          <a:p>
            <a:pPr marL="992174" lvl="1" indent="-496087" algn="l">
              <a:lnSpc>
                <a:spcPts val="11488"/>
              </a:lnSpc>
              <a:buFont typeface="Arial"/>
              <a:buChar char="•"/>
            </a:pPr>
            <a:r>
              <a:rPr lang="en-US" sz="459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Prosječni</a:t>
            </a:r>
            <a:r>
              <a:rPr lang="en-US" sz="459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59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rast</a:t>
            </a:r>
            <a:r>
              <a:rPr lang="en-US" sz="459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59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cijena</a:t>
            </a:r>
            <a:r>
              <a:rPr lang="en-US" sz="459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16 + 5 + 16 + 10 + 25 +9 + 13 =</a:t>
            </a:r>
            <a:r>
              <a:rPr lang="hr-HR" sz="459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59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94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843465" y="6419419"/>
            <a:ext cx="3633430" cy="2717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88"/>
              </a:lnSpc>
            </a:pPr>
            <a:r>
              <a:rPr lang="en-US" sz="459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94 / 7 = 13,43</a:t>
            </a:r>
          </a:p>
          <a:p>
            <a:pPr algn="l">
              <a:lnSpc>
                <a:spcPts val="11488"/>
              </a:lnSpc>
            </a:pPr>
            <a:r>
              <a:rPr lang="en-US" sz="459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13,43%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707" y="1744133"/>
            <a:ext cx="4005042" cy="2658346"/>
          </a:xfrm>
          <a:custGeom>
            <a:avLst/>
            <a:gdLst/>
            <a:ahLst/>
            <a:cxnLst/>
            <a:rect l="l" t="t" r="r" b="b"/>
            <a:pathLst>
              <a:path w="4005042" h="2658346">
                <a:moveTo>
                  <a:pt x="0" y="0"/>
                </a:moveTo>
                <a:lnTo>
                  <a:pt x="4005042" y="0"/>
                </a:lnTo>
                <a:lnTo>
                  <a:pt x="4005042" y="2658346"/>
                </a:lnTo>
                <a:lnTo>
                  <a:pt x="0" y="26583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Freeform 3"/>
          <p:cNvSpPr/>
          <p:nvPr/>
        </p:nvSpPr>
        <p:spPr>
          <a:xfrm>
            <a:off x="6941981" y="1744133"/>
            <a:ext cx="4005042" cy="2658346"/>
          </a:xfrm>
          <a:custGeom>
            <a:avLst/>
            <a:gdLst/>
            <a:ahLst/>
            <a:cxnLst/>
            <a:rect l="l" t="t" r="r" b="b"/>
            <a:pathLst>
              <a:path w="4005042" h="2658346">
                <a:moveTo>
                  <a:pt x="0" y="0"/>
                </a:moveTo>
                <a:lnTo>
                  <a:pt x="4005042" y="0"/>
                </a:lnTo>
                <a:lnTo>
                  <a:pt x="4005042" y="2658346"/>
                </a:lnTo>
                <a:lnTo>
                  <a:pt x="0" y="26583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4" name="Freeform 4"/>
          <p:cNvSpPr/>
          <p:nvPr/>
        </p:nvSpPr>
        <p:spPr>
          <a:xfrm>
            <a:off x="7013048" y="4362415"/>
            <a:ext cx="2090030" cy="2331972"/>
          </a:xfrm>
          <a:custGeom>
            <a:avLst/>
            <a:gdLst/>
            <a:ahLst/>
            <a:cxnLst/>
            <a:rect l="l" t="t" r="r" b="b"/>
            <a:pathLst>
              <a:path w="2090030" h="2331972">
                <a:moveTo>
                  <a:pt x="0" y="0"/>
                </a:moveTo>
                <a:lnTo>
                  <a:pt x="2090030" y="0"/>
                </a:lnTo>
                <a:lnTo>
                  <a:pt x="2090030" y="2331972"/>
                </a:lnTo>
                <a:lnTo>
                  <a:pt x="0" y="23319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5" name="TextBox 5"/>
          <p:cNvSpPr txBox="1"/>
          <p:nvPr/>
        </p:nvSpPr>
        <p:spPr>
          <a:xfrm>
            <a:off x="1228198" y="4949193"/>
            <a:ext cx="4005042" cy="418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 eura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NOMINALNA VRIJEDNOST NOVCA</a:t>
            </a:r>
          </a:p>
        </p:txBody>
      </p:sp>
      <p:sp>
        <p:nvSpPr>
          <p:cNvPr id="6" name="Freeform 6"/>
          <p:cNvSpPr/>
          <p:nvPr/>
        </p:nvSpPr>
        <p:spPr>
          <a:xfrm>
            <a:off x="8058063" y="4362415"/>
            <a:ext cx="2090030" cy="2331972"/>
          </a:xfrm>
          <a:custGeom>
            <a:avLst/>
            <a:gdLst/>
            <a:ahLst/>
            <a:cxnLst/>
            <a:rect l="l" t="t" r="r" b="b"/>
            <a:pathLst>
              <a:path w="2090030" h="2331972">
                <a:moveTo>
                  <a:pt x="0" y="0"/>
                </a:moveTo>
                <a:lnTo>
                  <a:pt x="2090030" y="0"/>
                </a:lnTo>
                <a:lnTo>
                  <a:pt x="2090030" y="2331972"/>
                </a:lnTo>
                <a:lnTo>
                  <a:pt x="0" y="23319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7" name="Freeform 7"/>
          <p:cNvSpPr/>
          <p:nvPr/>
        </p:nvSpPr>
        <p:spPr>
          <a:xfrm>
            <a:off x="9324081" y="4087843"/>
            <a:ext cx="2090030" cy="2331972"/>
          </a:xfrm>
          <a:custGeom>
            <a:avLst/>
            <a:gdLst/>
            <a:ahLst/>
            <a:cxnLst/>
            <a:rect l="l" t="t" r="r" b="b"/>
            <a:pathLst>
              <a:path w="2090030" h="2331972">
                <a:moveTo>
                  <a:pt x="0" y="0"/>
                </a:moveTo>
                <a:lnTo>
                  <a:pt x="2090030" y="0"/>
                </a:lnTo>
                <a:lnTo>
                  <a:pt x="2090030" y="2331972"/>
                </a:lnTo>
                <a:lnTo>
                  <a:pt x="0" y="23319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8" name="TextBox 8"/>
          <p:cNvSpPr txBox="1"/>
          <p:nvPr/>
        </p:nvSpPr>
        <p:spPr>
          <a:xfrm>
            <a:off x="6941981" y="7006276"/>
            <a:ext cx="4005042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STVARNA VRIJEDNOST NOVCA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PRIJE</a:t>
            </a:r>
          </a:p>
        </p:txBody>
      </p:sp>
      <p:sp>
        <p:nvSpPr>
          <p:cNvPr id="9" name="Freeform 9"/>
          <p:cNvSpPr/>
          <p:nvPr/>
        </p:nvSpPr>
        <p:spPr>
          <a:xfrm>
            <a:off x="13054760" y="1744133"/>
            <a:ext cx="4005042" cy="2658346"/>
          </a:xfrm>
          <a:custGeom>
            <a:avLst/>
            <a:gdLst/>
            <a:ahLst/>
            <a:cxnLst/>
            <a:rect l="l" t="t" r="r" b="b"/>
            <a:pathLst>
              <a:path w="4005042" h="2658346">
                <a:moveTo>
                  <a:pt x="0" y="0"/>
                </a:moveTo>
                <a:lnTo>
                  <a:pt x="4005042" y="0"/>
                </a:lnTo>
                <a:lnTo>
                  <a:pt x="4005042" y="2658346"/>
                </a:lnTo>
                <a:lnTo>
                  <a:pt x="0" y="26583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0" name="Freeform 10"/>
          <p:cNvSpPr/>
          <p:nvPr/>
        </p:nvSpPr>
        <p:spPr>
          <a:xfrm>
            <a:off x="13440789" y="4362415"/>
            <a:ext cx="2090030" cy="2331972"/>
          </a:xfrm>
          <a:custGeom>
            <a:avLst/>
            <a:gdLst/>
            <a:ahLst/>
            <a:cxnLst/>
            <a:rect l="l" t="t" r="r" b="b"/>
            <a:pathLst>
              <a:path w="2090030" h="2331972">
                <a:moveTo>
                  <a:pt x="0" y="0"/>
                </a:moveTo>
                <a:lnTo>
                  <a:pt x="2090030" y="0"/>
                </a:lnTo>
                <a:lnTo>
                  <a:pt x="2090030" y="2331972"/>
                </a:lnTo>
                <a:lnTo>
                  <a:pt x="0" y="23319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>
          <a:xfrm>
            <a:off x="14969772" y="4087843"/>
            <a:ext cx="2090030" cy="2331972"/>
          </a:xfrm>
          <a:custGeom>
            <a:avLst/>
            <a:gdLst/>
            <a:ahLst/>
            <a:cxnLst/>
            <a:rect l="l" t="t" r="r" b="b"/>
            <a:pathLst>
              <a:path w="2090030" h="2331972">
                <a:moveTo>
                  <a:pt x="0" y="0"/>
                </a:moveTo>
                <a:lnTo>
                  <a:pt x="2090030" y="0"/>
                </a:lnTo>
                <a:lnTo>
                  <a:pt x="2090030" y="2331972"/>
                </a:lnTo>
                <a:lnTo>
                  <a:pt x="0" y="23319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2" name="TextBox 12"/>
          <p:cNvSpPr txBox="1"/>
          <p:nvPr/>
        </p:nvSpPr>
        <p:spPr>
          <a:xfrm>
            <a:off x="13254258" y="7006276"/>
            <a:ext cx="4005042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STVARNA VRIJEDNOST NOVCA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DANAS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92702" y="141605"/>
            <a:ext cx="7565498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Vrijednost</a:t>
            </a: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novca</a:t>
            </a:r>
            <a:endParaRPr lang="en-US" sz="51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83382" y="2624705"/>
            <a:ext cx="13751817" cy="5157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88"/>
              </a:lnSpc>
            </a:pPr>
            <a:r>
              <a:rPr lang="en-US" sz="41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INFLACIJA je </a:t>
            </a:r>
            <a:r>
              <a:rPr lang="en-US" sz="41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rast</a:t>
            </a:r>
            <a:r>
              <a:rPr lang="en-US" sz="41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opće</a:t>
            </a:r>
            <a:r>
              <a:rPr lang="en-US" sz="41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razine</a:t>
            </a:r>
            <a:r>
              <a:rPr lang="en-US" sz="41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cijena</a:t>
            </a:r>
            <a:r>
              <a:rPr lang="en-US" sz="41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robe </a:t>
            </a:r>
            <a:r>
              <a:rPr lang="en-US" sz="41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41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usluga</a:t>
            </a:r>
            <a:endParaRPr lang="en-US" sz="4134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5788"/>
              </a:lnSpc>
            </a:pPr>
            <a:endParaRPr lang="en-US" sz="4134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5788"/>
              </a:lnSpc>
            </a:pPr>
            <a:r>
              <a:rPr lang="en-US" sz="41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INFLACIJA </a:t>
            </a:r>
            <a:r>
              <a:rPr lang="en-US" sz="41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smanjuje</a:t>
            </a:r>
            <a:r>
              <a:rPr lang="en-US" sz="41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realnu</a:t>
            </a:r>
            <a:r>
              <a:rPr lang="en-US" sz="41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ili</a:t>
            </a:r>
            <a:r>
              <a:rPr lang="en-US" sz="41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stvarnu</a:t>
            </a:r>
            <a:r>
              <a:rPr lang="en-US" sz="41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r-HR" sz="41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vrijednost</a:t>
            </a:r>
            <a:r>
              <a:rPr lang="en-US" sz="41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novca</a:t>
            </a:r>
            <a:endParaRPr lang="en-US" sz="4134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5788"/>
              </a:lnSpc>
            </a:pPr>
            <a:endParaRPr lang="en-US" sz="4134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5788"/>
              </a:lnSpc>
            </a:pPr>
            <a:r>
              <a:rPr lang="en-US" sz="41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Ako </a:t>
            </a:r>
            <a:r>
              <a:rPr lang="en-US" sz="41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inflacija</a:t>
            </a:r>
            <a:r>
              <a:rPr lang="en-US" sz="41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raste</a:t>
            </a:r>
            <a:r>
              <a:rPr lang="en-US" sz="41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41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smanjuje</a:t>
            </a:r>
            <a:r>
              <a:rPr lang="en-US" sz="41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se </a:t>
            </a:r>
            <a:r>
              <a:rPr lang="en-US" sz="41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kupovna</a:t>
            </a:r>
            <a:r>
              <a:rPr lang="en-US" sz="41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moć</a:t>
            </a:r>
            <a:r>
              <a:rPr lang="en-US" sz="41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  <a:p>
            <a:pPr algn="l">
              <a:lnSpc>
                <a:spcPts val="5788"/>
              </a:lnSpc>
            </a:pPr>
            <a:endParaRPr lang="en-US" sz="4134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5788"/>
              </a:lnSpc>
            </a:pPr>
            <a:r>
              <a:rPr lang="en-US" sz="41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Inflacija</a:t>
            </a:r>
            <a:r>
              <a:rPr lang="en-US" sz="41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se </a:t>
            </a:r>
            <a:r>
              <a:rPr lang="en-US" sz="41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iskazuje</a:t>
            </a:r>
            <a:r>
              <a:rPr lang="en-US" sz="41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postotkom</a:t>
            </a:r>
            <a:r>
              <a:rPr lang="en-US" sz="41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537527"/>
            <a:ext cx="4838700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INFLACIJA</a:t>
            </a:r>
          </a:p>
        </p:txBody>
      </p:sp>
      <p:sp>
        <p:nvSpPr>
          <p:cNvPr id="4" name="Freeform 4"/>
          <p:cNvSpPr/>
          <p:nvPr/>
        </p:nvSpPr>
        <p:spPr>
          <a:xfrm>
            <a:off x="12243497" y="5999500"/>
            <a:ext cx="5486400" cy="4114800"/>
          </a:xfrm>
          <a:custGeom>
            <a:avLst/>
            <a:gdLst/>
            <a:ahLst/>
            <a:cxnLst/>
            <a:rect l="l" t="t" r="r" b="b"/>
            <a:pathLst>
              <a:path w="5486400" h="4114800">
                <a:moveTo>
                  <a:pt x="0" y="0"/>
                </a:moveTo>
                <a:lnTo>
                  <a:pt x="5486400" y="0"/>
                </a:lnTo>
                <a:lnTo>
                  <a:pt x="54864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80628" y="5708189"/>
            <a:ext cx="6100108" cy="4114800"/>
          </a:xfrm>
          <a:custGeom>
            <a:avLst/>
            <a:gdLst/>
            <a:ahLst/>
            <a:cxnLst/>
            <a:rect l="l" t="t" r="r" b="b"/>
            <a:pathLst>
              <a:path w="6100108" h="4114800">
                <a:moveTo>
                  <a:pt x="0" y="0"/>
                </a:moveTo>
                <a:lnTo>
                  <a:pt x="6100108" y="0"/>
                </a:lnTo>
                <a:lnTo>
                  <a:pt x="61001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TextBox 3"/>
          <p:cNvSpPr txBox="1"/>
          <p:nvPr/>
        </p:nvSpPr>
        <p:spPr>
          <a:xfrm>
            <a:off x="485000" y="588580"/>
            <a:ext cx="18032737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Zadatak: </a:t>
            </a: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Provjeriti inflaciju na temelju rasta cijena pojedinih proizvoda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240631" y="3070451"/>
            <a:ext cx="6903601" cy="4152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85505" lvl="1" indent="-542752" algn="l">
              <a:lnSpc>
                <a:spcPts val="11362"/>
              </a:lnSpc>
              <a:buFont typeface="Arial"/>
              <a:buChar char="•"/>
            </a:pPr>
            <a:r>
              <a:rPr lang="en-US" sz="502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2023. i 2024. </a:t>
            </a:r>
          </a:p>
          <a:p>
            <a:pPr marL="1085505" lvl="1" indent="-542752" algn="l">
              <a:lnSpc>
                <a:spcPts val="11362"/>
              </a:lnSpc>
              <a:buFont typeface="Arial"/>
              <a:buChar char="•"/>
            </a:pPr>
            <a:r>
              <a:rPr lang="en-US" sz="502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Lidl (digitalni račun)</a:t>
            </a:r>
          </a:p>
          <a:p>
            <a:pPr marL="1085505" lvl="1" indent="-542752" algn="l">
              <a:lnSpc>
                <a:spcPts val="11362"/>
              </a:lnSpc>
              <a:buFont typeface="Arial"/>
              <a:buChar char="•"/>
            </a:pPr>
            <a:r>
              <a:rPr lang="en-US" sz="502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 proizvoda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96217" y="1028700"/>
            <a:ext cx="3882294" cy="8229600"/>
          </a:xfrm>
          <a:custGeom>
            <a:avLst/>
            <a:gdLst/>
            <a:ahLst/>
            <a:cxnLst/>
            <a:rect l="l" t="t" r="r" b="b"/>
            <a:pathLst>
              <a:path w="3882294" h="8229600">
                <a:moveTo>
                  <a:pt x="0" y="0"/>
                </a:moveTo>
                <a:lnTo>
                  <a:pt x="3882294" y="0"/>
                </a:lnTo>
                <a:lnTo>
                  <a:pt x="388229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7568" t="-983" r="-88071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TextBox 3"/>
          <p:cNvSpPr txBox="1"/>
          <p:nvPr/>
        </p:nvSpPr>
        <p:spPr>
          <a:xfrm>
            <a:off x="740293" y="855381"/>
            <a:ext cx="8303538" cy="5809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6" lvl="1" indent="-431798" algn="l">
              <a:lnSpc>
                <a:spcPts val="8799"/>
              </a:lnSpc>
              <a:buFont typeface="Arial"/>
              <a:buChar char="•"/>
            </a:pP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Tekući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jogurt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hr-HR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agoda</a:t>
            </a:r>
            <a:r>
              <a:rPr lang="hr-HR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vanilija</a:t>
            </a:r>
            <a:endParaRPr lang="en-US" sz="39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34059" lvl="1" indent="-367030" algn="l">
              <a:lnSpc>
                <a:spcPts val="747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Stara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cijena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1,72 €</a:t>
            </a:r>
          </a:p>
          <a:p>
            <a:pPr marL="734059" lvl="1" indent="-367030" algn="l">
              <a:lnSpc>
                <a:spcPts val="747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Nova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cijena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1,99 €</a:t>
            </a:r>
          </a:p>
          <a:p>
            <a:pPr marL="734059" lvl="1" indent="-367030" algn="l">
              <a:lnSpc>
                <a:spcPts val="747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Razlika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1,99</a:t>
            </a:r>
            <a:r>
              <a:rPr lang="hr-HR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€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- 1,72 </a:t>
            </a:r>
            <a:r>
              <a:rPr lang="hr-HR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€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= 0,27</a:t>
            </a:r>
            <a:r>
              <a:rPr lang="hr-HR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€</a:t>
            </a:r>
            <a:endParaRPr lang="en-US" sz="33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34059" lvl="1" indent="-367030" algn="l">
              <a:lnSpc>
                <a:spcPts val="747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Računanje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inflacije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0,27 / 1,72 = 0,16 </a:t>
            </a:r>
          </a:p>
          <a:p>
            <a:pPr algn="l">
              <a:lnSpc>
                <a:spcPts val="7479"/>
              </a:lnSpc>
            </a:pPr>
            <a:endParaRPr lang="en-US" sz="33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563396" y="5882994"/>
            <a:ext cx="3390662" cy="2720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7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0,16 x 100= </a:t>
            </a: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16 %</a:t>
            </a:r>
          </a:p>
          <a:p>
            <a:pPr algn="l">
              <a:lnSpc>
                <a:spcPts val="7479"/>
              </a:lnSpc>
            </a:pPr>
            <a:endParaRPr lang="en-US" sz="33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7479"/>
              </a:lnSpc>
            </a:pPr>
            <a:endParaRPr lang="en-US" sz="33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72482" y="1147245"/>
            <a:ext cx="5519351" cy="6258162"/>
          </a:xfrm>
          <a:custGeom>
            <a:avLst/>
            <a:gdLst/>
            <a:ahLst/>
            <a:cxnLst/>
            <a:rect l="l" t="t" r="r" b="b"/>
            <a:pathLst>
              <a:path w="5519351" h="6258162">
                <a:moveTo>
                  <a:pt x="0" y="0"/>
                </a:moveTo>
                <a:lnTo>
                  <a:pt x="5519351" y="0"/>
                </a:lnTo>
                <a:lnTo>
                  <a:pt x="5519351" y="6258162"/>
                </a:lnTo>
                <a:lnTo>
                  <a:pt x="0" y="62581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341" t="-20848" r="-57824" b="-23346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TextBox 3"/>
          <p:cNvSpPr txBox="1"/>
          <p:nvPr/>
        </p:nvSpPr>
        <p:spPr>
          <a:xfrm>
            <a:off x="1028700" y="766245"/>
            <a:ext cx="8213884" cy="5809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6" lvl="1" indent="-431798" algn="l">
              <a:lnSpc>
                <a:spcPts val="8799"/>
              </a:lnSpc>
              <a:buFont typeface="Arial"/>
              <a:buChar char="•"/>
            </a:pP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Topljeni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sir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trokutići</a:t>
            </a:r>
            <a:endParaRPr lang="en-US" sz="39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34059" lvl="1" indent="-367030" algn="l">
              <a:lnSpc>
                <a:spcPts val="747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Stara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cijena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3,99 €</a:t>
            </a:r>
          </a:p>
          <a:p>
            <a:pPr marL="734059" lvl="1" indent="-367030" algn="l">
              <a:lnSpc>
                <a:spcPts val="747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Nova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cijena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4,19 €</a:t>
            </a:r>
          </a:p>
          <a:p>
            <a:pPr marL="734059" lvl="1" indent="-367030" algn="l">
              <a:lnSpc>
                <a:spcPts val="747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Razlika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4,19 </a:t>
            </a:r>
            <a:r>
              <a:rPr lang="hr-HR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€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- 3,99</a:t>
            </a:r>
            <a:r>
              <a:rPr lang="hr-HR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€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= 0,20</a:t>
            </a:r>
            <a:r>
              <a:rPr lang="hr-HR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€</a:t>
            </a:r>
            <a:endParaRPr lang="en-US" sz="33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34059" lvl="1" indent="-367030" algn="l">
              <a:lnSpc>
                <a:spcPts val="747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Računanje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inflacije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0,20 /3,99  = 0,05 </a:t>
            </a:r>
          </a:p>
          <a:p>
            <a:pPr algn="l">
              <a:lnSpc>
                <a:spcPts val="7479"/>
              </a:lnSpc>
            </a:pPr>
            <a:endParaRPr lang="en-US" sz="33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819269" y="5882994"/>
            <a:ext cx="3144203" cy="2720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7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0,05 x 100= </a:t>
            </a: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5 %</a:t>
            </a:r>
          </a:p>
          <a:p>
            <a:pPr algn="l">
              <a:lnSpc>
                <a:spcPts val="7479"/>
              </a:lnSpc>
            </a:pPr>
            <a:endParaRPr lang="en-US" sz="33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7479"/>
              </a:lnSpc>
            </a:pPr>
            <a:endParaRPr lang="en-US" sz="33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93662" y="2711724"/>
            <a:ext cx="8694338" cy="3661571"/>
          </a:xfrm>
          <a:custGeom>
            <a:avLst/>
            <a:gdLst/>
            <a:ahLst/>
            <a:cxnLst/>
            <a:rect l="l" t="t" r="r" b="b"/>
            <a:pathLst>
              <a:path w="8694338" h="3661571">
                <a:moveTo>
                  <a:pt x="0" y="0"/>
                </a:moveTo>
                <a:lnTo>
                  <a:pt x="8694338" y="0"/>
                </a:lnTo>
                <a:lnTo>
                  <a:pt x="8694338" y="3661571"/>
                </a:lnTo>
                <a:lnTo>
                  <a:pt x="0" y="36615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1838" r="-3262" b="-41914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TextBox 3"/>
          <p:cNvSpPr txBox="1"/>
          <p:nvPr/>
        </p:nvSpPr>
        <p:spPr>
          <a:xfrm>
            <a:off x="1028700" y="766245"/>
            <a:ext cx="8947428" cy="5740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6" lvl="1" indent="-431798" algn="l">
              <a:lnSpc>
                <a:spcPts val="8799"/>
              </a:lnSpc>
              <a:buFont typeface="Arial"/>
              <a:buChar char="•"/>
            </a:pPr>
            <a:r>
              <a:rPr lang="en-US" sz="39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Lisnato tijesto</a:t>
            </a:r>
          </a:p>
          <a:p>
            <a:pPr marL="734059" lvl="1" indent="-367030" algn="l">
              <a:lnSpc>
                <a:spcPts val="747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Stara cijena: 1,29 €</a:t>
            </a:r>
          </a:p>
          <a:p>
            <a:pPr marL="734059" lvl="1" indent="-367030" algn="l">
              <a:lnSpc>
                <a:spcPts val="747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Nova cijena: 1,49 €</a:t>
            </a:r>
          </a:p>
          <a:p>
            <a:pPr marL="734059" lvl="1" indent="-367030" algn="l">
              <a:lnSpc>
                <a:spcPts val="747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Razlika: 1,49 € - 1,29 € = 0,20 €</a:t>
            </a:r>
          </a:p>
          <a:p>
            <a:pPr marL="734059" lvl="1" indent="-367030" algn="l">
              <a:lnSpc>
                <a:spcPts val="747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Računanje inflacije: 0,20 € / 1,29 € = 0,16 </a:t>
            </a:r>
          </a:p>
          <a:p>
            <a:pPr algn="l">
              <a:lnSpc>
                <a:spcPts val="747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753338" y="5780889"/>
            <a:ext cx="3390662" cy="2720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7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0,16 x 100= </a:t>
            </a: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16 %</a:t>
            </a:r>
          </a:p>
          <a:p>
            <a:pPr algn="l">
              <a:lnSpc>
                <a:spcPts val="7479"/>
              </a:lnSpc>
            </a:pPr>
            <a:endParaRPr lang="en-US" sz="33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7479"/>
              </a:lnSpc>
            </a:pPr>
            <a:endParaRPr lang="en-US" sz="33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01836" y="1028700"/>
            <a:ext cx="6841049" cy="7641628"/>
          </a:xfrm>
          <a:custGeom>
            <a:avLst/>
            <a:gdLst/>
            <a:ahLst/>
            <a:cxnLst/>
            <a:rect l="l" t="t" r="r" b="b"/>
            <a:pathLst>
              <a:path w="6841049" h="7641628">
                <a:moveTo>
                  <a:pt x="0" y="0"/>
                </a:moveTo>
                <a:lnTo>
                  <a:pt x="6841049" y="0"/>
                </a:lnTo>
                <a:lnTo>
                  <a:pt x="6841049" y="7641628"/>
                </a:lnTo>
                <a:lnTo>
                  <a:pt x="0" y="76416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077" t="-5885" r="-23046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TextBox 3"/>
          <p:cNvSpPr txBox="1"/>
          <p:nvPr/>
        </p:nvSpPr>
        <p:spPr>
          <a:xfrm>
            <a:off x="1028700" y="766245"/>
            <a:ext cx="8213765" cy="5740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6" lvl="1" indent="-431798" algn="l">
              <a:lnSpc>
                <a:spcPts val="8799"/>
              </a:lnSpc>
              <a:buFont typeface="Arial"/>
              <a:buChar char="•"/>
            </a:pPr>
            <a:r>
              <a:rPr lang="en-US" sz="39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Čips slani ili paprika</a:t>
            </a:r>
          </a:p>
          <a:p>
            <a:pPr marL="734059" lvl="1" indent="-367030" algn="l">
              <a:lnSpc>
                <a:spcPts val="747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Stara cijena: 1,45 €</a:t>
            </a:r>
          </a:p>
          <a:p>
            <a:pPr marL="734059" lvl="1" indent="-367030" algn="l">
              <a:lnSpc>
                <a:spcPts val="747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Nova cijena: 1,59 €</a:t>
            </a:r>
          </a:p>
          <a:p>
            <a:pPr marL="734059" lvl="1" indent="-367030" algn="l">
              <a:lnSpc>
                <a:spcPts val="747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Razlika: 1,59 €- 1,45 € = 0,14 €</a:t>
            </a:r>
          </a:p>
          <a:p>
            <a:pPr marL="734059" lvl="1" indent="-367030" algn="l">
              <a:lnSpc>
                <a:spcPts val="747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Računanje inflacije: 0,14 / 1,45 = 0,10 </a:t>
            </a:r>
          </a:p>
          <a:p>
            <a:pPr algn="l">
              <a:lnSpc>
                <a:spcPts val="747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753338" y="5882994"/>
            <a:ext cx="3390662" cy="2720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7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0,10 x 100= </a:t>
            </a: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10 %</a:t>
            </a:r>
          </a:p>
          <a:p>
            <a:pPr algn="l">
              <a:lnSpc>
                <a:spcPts val="7479"/>
              </a:lnSpc>
            </a:pPr>
            <a:endParaRPr lang="en-US" sz="33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7479"/>
              </a:lnSpc>
            </a:pPr>
            <a:endParaRPr lang="en-US" sz="33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653621" y="1415917"/>
            <a:ext cx="8183253" cy="4932475"/>
          </a:xfrm>
          <a:custGeom>
            <a:avLst/>
            <a:gdLst/>
            <a:ahLst/>
            <a:cxnLst/>
            <a:rect l="l" t="t" r="r" b="b"/>
            <a:pathLst>
              <a:path w="8183253" h="4932475">
                <a:moveTo>
                  <a:pt x="0" y="0"/>
                </a:moveTo>
                <a:lnTo>
                  <a:pt x="8183253" y="0"/>
                </a:lnTo>
                <a:lnTo>
                  <a:pt x="8183253" y="4932474"/>
                </a:lnTo>
                <a:lnTo>
                  <a:pt x="0" y="49324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4097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TextBox 3"/>
          <p:cNvSpPr txBox="1"/>
          <p:nvPr/>
        </p:nvSpPr>
        <p:spPr>
          <a:xfrm>
            <a:off x="1028700" y="766245"/>
            <a:ext cx="8835271" cy="5740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6" lvl="1" indent="-431798" algn="l">
              <a:lnSpc>
                <a:spcPts val="8799"/>
              </a:lnSpc>
              <a:buFont typeface="Arial"/>
              <a:buChar char="•"/>
            </a:pPr>
            <a:r>
              <a:rPr lang="en-US" sz="39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Salata kristal</a:t>
            </a:r>
          </a:p>
          <a:p>
            <a:pPr marL="734059" lvl="1" indent="-367030" algn="l">
              <a:lnSpc>
                <a:spcPts val="747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Stara cijena: 0,79 €</a:t>
            </a:r>
          </a:p>
          <a:p>
            <a:pPr marL="734059" lvl="1" indent="-367030" algn="l">
              <a:lnSpc>
                <a:spcPts val="747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Nova cijena: 0,99 €</a:t>
            </a:r>
          </a:p>
          <a:p>
            <a:pPr marL="734059" lvl="1" indent="-367030" algn="l">
              <a:lnSpc>
                <a:spcPts val="747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Razlika: 0,99 € - 0,79 € = 0,20 €</a:t>
            </a:r>
          </a:p>
          <a:p>
            <a:pPr marL="734059" lvl="1" indent="-367030" algn="l">
              <a:lnSpc>
                <a:spcPts val="747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Računanje inflacije: 0,20 € / 0,79 € = 0,25</a:t>
            </a:r>
          </a:p>
          <a:p>
            <a:pPr algn="l">
              <a:lnSpc>
                <a:spcPts val="747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753338" y="5882994"/>
            <a:ext cx="3390662" cy="2720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7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0,25 x 100= </a:t>
            </a: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25 %</a:t>
            </a:r>
          </a:p>
          <a:p>
            <a:pPr algn="l">
              <a:lnSpc>
                <a:spcPts val="7479"/>
              </a:lnSpc>
            </a:pPr>
            <a:endParaRPr lang="en-US" sz="33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7479"/>
              </a:lnSpc>
            </a:pPr>
            <a:endParaRPr lang="en-US" sz="33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387</Words>
  <Application>Microsoft Office PowerPoint</Application>
  <PresentationFormat>Prilagođeno</PresentationFormat>
  <Paragraphs>74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Open Sans</vt:lpstr>
      <vt:lpstr>Open Sans Bold</vt:lpstr>
      <vt:lpstr>Calibri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Novac i inflacija</dc:title>
  <cp:lastModifiedBy>Dragana Belščak</cp:lastModifiedBy>
  <cp:revision>5</cp:revision>
  <dcterms:created xsi:type="dcterms:W3CDTF">2006-08-16T00:00:00Z</dcterms:created>
  <dcterms:modified xsi:type="dcterms:W3CDTF">2025-03-01T11:44:41Z</dcterms:modified>
  <dc:identifier>DAGgep3mjpw</dc:identifier>
</cp:coreProperties>
</file>